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9" r:id="rId5"/>
    <p:sldId id="267" r:id="rId6"/>
    <p:sldId id="259" r:id="rId7"/>
    <p:sldId id="263" r:id="rId8"/>
    <p:sldId id="270" r:id="rId9"/>
    <p:sldId id="260" r:id="rId10"/>
    <p:sldId id="271" r:id="rId11"/>
    <p:sldId id="262"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291" autoAdjust="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36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s-ES" dirty="0"/>
          </a:p>
        </p:txBody>
      </p:sp>
      <p:sp>
        <p:nvSpPr>
          <p:cNvPr id="5" name="Text 2"/>
          <p:cNvSpPr/>
          <p:nvPr/>
        </p:nvSpPr>
        <p:spPr>
          <a:xfrm>
            <a:off x="833199" y="733306"/>
            <a:ext cx="7477601" cy="2057191"/>
          </a:xfrm>
          <a:prstGeom prst="rect">
            <a:avLst/>
          </a:prstGeom>
          <a:noFill/>
          <a:ln/>
        </p:spPr>
        <p:txBody>
          <a:bodyPr wrap="square" rtlCol="0" anchor="t"/>
          <a:lstStyle/>
          <a:p>
            <a:pPr marL="0" indent="0">
              <a:lnSpc>
                <a:spcPts val="7545"/>
              </a:lnSpc>
              <a:buNone/>
            </a:pPr>
            <a:r>
              <a:rPr lang="en-US" sz="6036" b="1" dirty="0">
                <a:solidFill>
                  <a:srgbClr val="333F70"/>
                </a:solidFill>
                <a:latin typeface="Unbounded" pitchFamily="34" charset="0"/>
                <a:ea typeface="Unbounded" pitchFamily="34" charset="-122"/>
                <a:cs typeface="Unbounded" pitchFamily="34" charset="-120"/>
              </a:rPr>
              <a:t>Sistema de riego automatizado</a:t>
            </a:r>
            <a:endParaRPr lang="en-US" sz="6036" dirty="0"/>
          </a:p>
        </p:txBody>
      </p:sp>
      <p:sp>
        <p:nvSpPr>
          <p:cNvPr id="6" name="Text 3"/>
          <p:cNvSpPr/>
          <p:nvPr/>
        </p:nvSpPr>
        <p:spPr>
          <a:xfrm>
            <a:off x="833199" y="5463500"/>
            <a:ext cx="7477601" cy="99976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Este proyecto de sistema de riego automatizado utiliza una variedad de componentes electrónicos y de sensores para mantener un jardín o cultivo saludable y bien regado de manera eficiente y autónoma.</a:t>
            </a:r>
            <a:endParaRPr lang="en-US" sz="1750" dirty="0"/>
          </a:p>
        </p:txBody>
      </p:sp>
      <p:sp>
        <p:nvSpPr>
          <p:cNvPr id="7" name="Shape 4"/>
          <p:cNvSpPr/>
          <p:nvPr/>
        </p:nvSpPr>
        <p:spPr>
          <a:xfrm>
            <a:off x="833199" y="7123986"/>
            <a:ext cx="355402" cy="355402"/>
          </a:xfrm>
          <a:prstGeom prst="roundRect">
            <a:avLst>
              <a:gd name="adj" fmla="val 25726039"/>
            </a:avLst>
          </a:prstGeom>
          <a:noFill/>
          <a:ln w="7620">
            <a:solidFill>
              <a:srgbClr val="FFFFFF"/>
            </a:solidFill>
            <a:prstDash val="solid"/>
          </a:ln>
        </p:spPr>
      </p:sp>
      <p:sp>
        <p:nvSpPr>
          <p:cNvPr id="9" name="Text 5"/>
          <p:cNvSpPr/>
          <p:nvPr/>
        </p:nvSpPr>
        <p:spPr>
          <a:xfrm>
            <a:off x="833199" y="6763147"/>
            <a:ext cx="3029353" cy="388858"/>
          </a:xfrm>
          <a:prstGeom prst="rect">
            <a:avLst/>
          </a:prstGeom>
          <a:noFill/>
          <a:ln/>
        </p:spPr>
        <p:txBody>
          <a:bodyPr wrap="none" rtlCol="0" anchor="t"/>
          <a:lstStyle/>
          <a:p>
            <a:pPr marL="0" indent="0" algn="l">
              <a:lnSpc>
                <a:spcPts val="3062"/>
              </a:lnSpc>
              <a:buNone/>
            </a:pPr>
            <a:r>
              <a:rPr lang="en-US" sz="2187" b="1" dirty="0">
                <a:solidFill>
                  <a:srgbClr val="333F70"/>
                </a:solidFill>
                <a:latin typeface="Open Sans" pitchFamily="34" charset="0"/>
                <a:ea typeface="Open Sans" pitchFamily="34" charset="-122"/>
                <a:cs typeface="Open Sans" pitchFamily="34" charset="-120"/>
              </a:rPr>
              <a:t>Ivan Bezanilla López</a:t>
            </a:r>
            <a:endParaRPr lang="en-US" sz="2187" dirty="0"/>
          </a:p>
        </p:txBody>
      </p:sp>
      <p:pic>
        <p:nvPicPr>
          <p:cNvPr id="10"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2" name="Image 0" descr="preencoded.png">
            <a:extLst>
              <a:ext uri="{FF2B5EF4-FFF2-40B4-BE49-F238E27FC236}">
                <a16:creationId xmlns:a16="http://schemas.microsoft.com/office/drawing/2014/main" id="{FFB864E8-5D0A-94CD-6C81-57E32E3122DC}"/>
              </a:ext>
            </a:extLst>
          </p:cNvPr>
          <p:cNvPicPr>
            <a:picLocks noChangeAspect="1"/>
          </p:cNvPicPr>
          <p:nvPr/>
        </p:nvPicPr>
        <p:blipFill>
          <a:blip r:embed="rId5"/>
          <a:stretch>
            <a:fillRect/>
          </a:stretch>
        </p:blipFill>
        <p:spPr>
          <a:xfrm>
            <a:off x="915162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844D5482-74E7-6B8E-5D57-7C97CA0B1288}"/>
              </a:ext>
            </a:extLst>
          </p:cNvPr>
          <p:cNvSpPr/>
          <p:nvPr/>
        </p:nvSpPr>
        <p:spPr>
          <a:xfrm>
            <a:off x="1580793" y="711858"/>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Configuración en la nube de AWS</a:t>
            </a:r>
            <a:endParaRPr lang="en-US" sz="4374" dirty="0"/>
          </a:p>
        </p:txBody>
      </p:sp>
      <p:sp>
        <p:nvSpPr>
          <p:cNvPr id="3" name="Text 3">
            <a:extLst>
              <a:ext uri="{FF2B5EF4-FFF2-40B4-BE49-F238E27FC236}">
                <a16:creationId xmlns:a16="http://schemas.microsoft.com/office/drawing/2014/main" id="{24650904-B919-1C93-F0B6-AD5E788B9E64}"/>
              </a:ext>
            </a:extLst>
          </p:cNvPr>
          <p:cNvSpPr/>
          <p:nvPr/>
        </p:nvSpPr>
        <p:spPr>
          <a:xfrm>
            <a:off x="1580793" y="1788200"/>
            <a:ext cx="10554414" cy="99976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El servidor MQTT y el servidor Apache se alojarán en una instancia de EC2, mientras que la base de datos estará en un RDS. Todo se encuentra envuelto en la nube de AWS, lo que permite una escalabilidad y disponibilidad óptimas para el sistema.</a:t>
            </a:r>
            <a:endParaRPr lang="en-US" sz="1750" dirty="0"/>
          </a:p>
        </p:txBody>
      </p:sp>
      <p:pic>
        <p:nvPicPr>
          <p:cNvPr id="4" name="Imagen 3">
            <a:extLst>
              <a:ext uri="{FF2B5EF4-FFF2-40B4-BE49-F238E27FC236}">
                <a16:creationId xmlns:a16="http://schemas.microsoft.com/office/drawing/2014/main" id="{BE798EF3-4D43-7022-0324-E431BA08F39A}"/>
              </a:ext>
            </a:extLst>
          </p:cNvPr>
          <p:cNvPicPr>
            <a:picLocks noChangeAspect="1"/>
          </p:cNvPicPr>
          <p:nvPr/>
        </p:nvPicPr>
        <p:blipFill>
          <a:blip r:embed="rId2"/>
          <a:stretch>
            <a:fillRect/>
          </a:stretch>
        </p:blipFill>
        <p:spPr>
          <a:xfrm>
            <a:off x="3972491" y="3052462"/>
            <a:ext cx="6685417" cy="4778342"/>
          </a:xfrm>
          <a:prstGeom prst="rect">
            <a:avLst/>
          </a:prstGeom>
        </p:spPr>
      </p:pic>
    </p:spTree>
    <p:extLst>
      <p:ext uri="{BB962C8B-B14F-4D97-AF65-F5344CB8AC3E}">
        <p14:creationId xmlns:p14="http://schemas.microsoft.com/office/powerpoint/2010/main" val="413831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1" y="0"/>
            <a:ext cx="14630400" cy="8229600"/>
          </a:xfrm>
          <a:prstGeom prst="rect">
            <a:avLst/>
          </a:prstGeom>
          <a:solidFill>
            <a:srgbClr val="FFFFFF"/>
          </a:solidFill>
          <a:ln/>
        </p:spPr>
      </p:sp>
      <p:sp>
        <p:nvSpPr>
          <p:cNvPr id="4" name="Text 2"/>
          <p:cNvSpPr/>
          <p:nvPr/>
        </p:nvSpPr>
        <p:spPr>
          <a:xfrm>
            <a:off x="1858048" y="1229202"/>
            <a:ext cx="10554414" cy="757254"/>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Futuras mejoras</a:t>
            </a:r>
            <a:endParaRPr lang="en-US" sz="4374" dirty="0"/>
          </a:p>
        </p:txBody>
      </p:sp>
      <p:pic>
        <p:nvPicPr>
          <p:cNvPr id="15" name="Image 0" descr="preencoded.png">
            <a:extLst>
              <a:ext uri="{FF2B5EF4-FFF2-40B4-BE49-F238E27FC236}">
                <a16:creationId xmlns:a16="http://schemas.microsoft.com/office/drawing/2014/main" id="{DC2FB1B5-E1CE-B4D2-C932-E2D1F7823AA4}"/>
              </a:ext>
            </a:extLst>
          </p:cNvPr>
          <p:cNvPicPr>
            <a:picLocks noChangeAspect="1"/>
          </p:cNvPicPr>
          <p:nvPr/>
        </p:nvPicPr>
        <p:blipFill>
          <a:blip r:embed="rId3"/>
          <a:stretch>
            <a:fillRect/>
          </a:stretch>
        </p:blipFill>
        <p:spPr>
          <a:xfrm>
            <a:off x="1858048" y="2580083"/>
            <a:ext cx="3296007" cy="2037042"/>
          </a:xfrm>
          <a:prstGeom prst="rect">
            <a:avLst/>
          </a:prstGeom>
        </p:spPr>
      </p:pic>
      <p:sp>
        <p:nvSpPr>
          <p:cNvPr id="16" name="Text 3">
            <a:extLst>
              <a:ext uri="{FF2B5EF4-FFF2-40B4-BE49-F238E27FC236}">
                <a16:creationId xmlns:a16="http://schemas.microsoft.com/office/drawing/2014/main" id="{8F02E4CC-8588-C396-4D61-8F40972D4169}"/>
              </a:ext>
            </a:extLst>
          </p:cNvPr>
          <p:cNvSpPr/>
          <p:nvPr/>
        </p:nvSpPr>
        <p:spPr>
          <a:xfrm>
            <a:off x="1858048" y="4798464"/>
            <a:ext cx="2816304" cy="309563"/>
          </a:xfrm>
          <a:prstGeom prst="rect">
            <a:avLst/>
          </a:prstGeom>
          <a:noFill/>
          <a:ln/>
        </p:spPr>
        <p:txBody>
          <a:bodyPr wrap="none" rtlCol="0" anchor="t"/>
          <a:lstStyle/>
          <a:p>
            <a:pPr marL="0" indent="0" algn="l">
              <a:lnSpc>
                <a:spcPts val="2438"/>
              </a:lnSpc>
              <a:buNone/>
            </a:pPr>
            <a:r>
              <a:rPr lang="en-US" sz="1950" b="1" dirty="0">
                <a:solidFill>
                  <a:srgbClr val="333F70"/>
                </a:solidFill>
                <a:latin typeface="Unbounded" pitchFamily="34" charset="0"/>
                <a:ea typeface="Unbounded" pitchFamily="34" charset="-122"/>
                <a:cs typeface="Unbounded" pitchFamily="34" charset="-120"/>
              </a:rPr>
              <a:t>PCB</a:t>
            </a:r>
            <a:endParaRPr lang="en-US" sz="1950" dirty="0"/>
          </a:p>
        </p:txBody>
      </p:sp>
      <p:sp>
        <p:nvSpPr>
          <p:cNvPr id="17" name="Text 4">
            <a:extLst>
              <a:ext uri="{FF2B5EF4-FFF2-40B4-BE49-F238E27FC236}">
                <a16:creationId xmlns:a16="http://schemas.microsoft.com/office/drawing/2014/main" id="{056C13DD-2F13-B524-53D6-CB9C22EB949F}"/>
              </a:ext>
            </a:extLst>
          </p:cNvPr>
          <p:cNvSpPr/>
          <p:nvPr/>
        </p:nvSpPr>
        <p:spPr>
          <a:xfrm>
            <a:off x="1858048" y="5418773"/>
            <a:ext cx="2939415" cy="2080260"/>
          </a:xfrm>
          <a:prstGeom prst="rect">
            <a:avLst/>
          </a:prstGeom>
          <a:noFill/>
          <a:ln/>
        </p:spPr>
        <p:txBody>
          <a:bodyPr wrap="square" rtlCol="0" anchor="t"/>
          <a:lstStyle/>
          <a:p>
            <a:r>
              <a:rPr lang="es-ES" sz="1560" dirty="0">
                <a:solidFill>
                  <a:srgbClr val="333F70"/>
                </a:solidFill>
                <a:latin typeface="Open Sans" pitchFamily="34" charset="0"/>
                <a:ea typeface="Open Sans" pitchFamily="34" charset="-122"/>
                <a:cs typeface="Open Sans" pitchFamily="34" charset="-120"/>
              </a:rPr>
              <a:t>Reemplazar la placa de pruebas por una PCB (Placa de Circuito Impreso) para una integración más compacta y robusta del sistema.</a:t>
            </a:r>
          </a:p>
          <a:p>
            <a:pPr marL="0" indent="0" algn="l">
              <a:lnSpc>
                <a:spcPts val="2341"/>
              </a:lnSpc>
              <a:buNone/>
            </a:pPr>
            <a:endParaRPr lang="en-US" sz="1560" dirty="0"/>
          </a:p>
        </p:txBody>
      </p:sp>
      <p:sp>
        <p:nvSpPr>
          <p:cNvPr id="19" name="Text 5">
            <a:extLst>
              <a:ext uri="{FF2B5EF4-FFF2-40B4-BE49-F238E27FC236}">
                <a16:creationId xmlns:a16="http://schemas.microsoft.com/office/drawing/2014/main" id="{E5D45A96-4006-8229-B293-88925585D566}"/>
              </a:ext>
            </a:extLst>
          </p:cNvPr>
          <p:cNvSpPr/>
          <p:nvPr/>
        </p:nvSpPr>
        <p:spPr>
          <a:xfrm>
            <a:off x="5591135" y="4814442"/>
            <a:ext cx="2939415" cy="619125"/>
          </a:xfrm>
          <a:prstGeom prst="rect">
            <a:avLst/>
          </a:prstGeom>
          <a:noFill/>
          <a:ln/>
        </p:spPr>
        <p:txBody>
          <a:bodyPr wrap="square" rtlCol="0" anchor="t"/>
          <a:lstStyle/>
          <a:p>
            <a:pPr marL="0" indent="0" algn="l">
              <a:lnSpc>
                <a:spcPts val="2438"/>
              </a:lnSpc>
              <a:buNone/>
            </a:pPr>
            <a:r>
              <a:rPr lang="en-US" sz="1950" b="1" dirty="0">
                <a:solidFill>
                  <a:srgbClr val="333F70"/>
                </a:solidFill>
                <a:latin typeface="Unbounded" pitchFamily="34" charset="0"/>
                <a:ea typeface="Unbounded" pitchFamily="34" charset="-122"/>
                <a:cs typeface="Unbounded" pitchFamily="34" charset="-120"/>
              </a:rPr>
              <a:t>Riego programado</a:t>
            </a:r>
            <a:endParaRPr lang="en-US" sz="1950" dirty="0"/>
          </a:p>
        </p:txBody>
      </p:sp>
      <p:sp>
        <p:nvSpPr>
          <p:cNvPr id="20" name="Text 6">
            <a:extLst>
              <a:ext uri="{FF2B5EF4-FFF2-40B4-BE49-F238E27FC236}">
                <a16:creationId xmlns:a16="http://schemas.microsoft.com/office/drawing/2014/main" id="{9C24533D-039C-C829-9A7D-C50A907EC4A9}"/>
              </a:ext>
            </a:extLst>
          </p:cNvPr>
          <p:cNvSpPr/>
          <p:nvPr/>
        </p:nvSpPr>
        <p:spPr>
          <a:xfrm>
            <a:off x="5591136" y="5433567"/>
            <a:ext cx="2939415" cy="2080260"/>
          </a:xfrm>
          <a:prstGeom prst="rect">
            <a:avLst/>
          </a:prstGeom>
          <a:noFill/>
          <a:ln/>
        </p:spPr>
        <p:txBody>
          <a:bodyPr wrap="square" rtlCol="0" anchor="t"/>
          <a:lstStyle/>
          <a:p>
            <a:pPr marL="0" indent="0" algn="l">
              <a:lnSpc>
                <a:spcPts val="2341"/>
              </a:lnSpc>
              <a:buNone/>
            </a:pPr>
            <a:r>
              <a:rPr lang="es-ES" sz="1560" dirty="0">
                <a:solidFill>
                  <a:srgbClr val="333F70"/>
                </a:solidFill>
                <a:latin typeface="Open Sans" pitchFamily="34" charset="0"/>
                <a:ea typeface="Open Sans" pitchFamily="34" charset="-122"/>
                <a:cs typeface="Open Sans" pitchFamily="34" charset="-120"/>
              </a:rPr>
              <a:t>Agregar la funcionalidad de programar el riego directamente desde la aplicación web, brindando a los usuarios más control y flexibilidad.</a:t>
            </a:r>
            <a:endParaRPr lang="en-US" sz="1560" dirty="0"/>
          </a:p>
        </p:txBody>
      </p:sp>
      <p:sp>
        <p:nvSpPr>
          <p:cNvPr id="22" name="Text 7">
            <a:extLst>
              <a:ext uri="{FF2B5EF4-FFF2-40B4-BE49-F238E27FC236}">
                <a16:creationId xmlns:a16="http://schemas.microsoft.com/office/drawing/2014/main" id="{6E15E073-1C5B-9D2D-71B0-212BEACFFDC7}"/>
              </a:ext>
            </a:extLst>
          </p:cNvPr>
          <p:cNvSpPr/>
          <p:nvPr/>
        </p:nvSpPr>
        <p:spPr>
          <a:xfrm>
            <a:off x="9507858" y="4789784"/>
            <a:ext cx="2939534" cy="619125"/>
          </a:xfrm>
          <a:prstGeom prst="rect">
            <a:avLst/>
          </a:prstGeom>
          <a:noFill/>
          <a:ln/>
        </p:spPr>
        <p:txBody>
          <a:bodyPr wrap="square" rtlCol="0" anchor="t"/>
          <a:lstStyle/>
          <a:p>
            <a:pPr marL="0" indent="0" algn="l">
              <a:lnSpc>
                <a:spcPts val="2438"/>
              </a:lnSpc>
              <a:buNone/>
            </a:pPr>
            <a:r>
              <a:rPr lang="en-US" sz="1950" b="1" dirty="0">
                <a:solidFill>
                  <a:srgbClr val="333F70"/>
                </a:solidFill>
                <a:latin typeface="Unbounded" pitchFamily="34" charset="0"/>
                <a:ea typeface="Unbounded" pitchFamily="34" charset="-122"/>
                <a:cs typeface="Unbounded" pitchFamily="34" charset="-120"/>
              </a:rPr>
              <a:t>Alimentación Externa</a:t>
            </a:r>
            <a:endParaRPr lang="en-US" sz="1950" dirty="0"/>
          </a:p>
        </p:txBody>
      </p:sp>
      <p:sp>
        <p:nvSpPr>
          <p:cNvPr id="23" name="Text 8">
            <a:extLst>
              <a:ext uri="{FF2B5EF4-FFF2-40B4-BE49-F238E27FC236}">
                <a16:creationId xmlns:a16="http://schemas.microsoft.com/office/drawing/2014/main" id="{65D5CB69-B410-C606-C7FB-D8288E949DD9}"/>
              </a:ext>
            </a:extLst>
          </p:cNvPr>
          <p:cNvSpPr/>
          <p:nvPr/>
        </p:nvSpPr>
        <p:spPr>
          <a:xfrm>
            <a:off x="9507858" y="5433567"/>
            <a:ext cx="2939534" cy="1783080"/>
          </a:xfrm>
          <a:prstGeom prst="rect">
            <a:avLst/>
          </a:prstGeom>
          <a:noFill/>
          <a:ln/>
        </p:spPr>
        <p:txBody>
          <a:bodyPr wrap="square" rtlCol="0" anchor="t"/>
          <a:lstStyle/>
          <a:p>
            <a:pPr marL="0" indent="0" algn="l">
              <a:lnSpc>
                <a:spcPts val="2341"/>
              </a:lnSpc>
              <a:buNone/>
            </a:pPr>
            <a:r>
              <a:rPr lang="es-ES" sz="1560" dirty="0">
                <a:solidFill>
                  <a:srgbClr val="333F70"/>
                </a:solidFill>
                <a:latin typeface="Open Sans" pitchFamily="34" charset="0"/>
                <a:ea typeface="Open Sans" pitchFamily="34" charset="-122"/>
                <a:cs typeface="Open Sans" pitchFamily="34" charset="-120"/>
              </a:rPr>
              <a:t>Incorporar una fuente de alimentación externa para alimentar el sistema de manera más eficiente y confiable, reduciendo la dependencia de baterías.</a:t>
            </a:r>
            <a:endParaRPr lang="en-US" sz="1560" dirty="0"/>
          </a:p>
        </p:txBody>
      </p:sp>
      <p:pic>
        <p:nvPicPr>
          <p:cNvPr id="24" name="Image 0" descr="preencoded.png">
            <a:extLst>
              <a:ext uri="{FF2B5EF4-FFF2-40B4-BE49-F238E27FC236}">
                <a16:creationId xmlns:a16="http://schemas.microsoft.com/office/drawing/2014/main" id="{9FE7F16B-14FC-A35A-76D4-704DE3F1DBB6}"/>
              </a:ext>
            </a:extLst>
          </p:cNvPr>
          <p:cNvPicPr>
            <a:picLocks noChangeAspect="1"/>
          </p:cNvPicPr>
          <p:nvPr/>
        </p:nvPicPr>
        <p:blipFill>
          <a:blip r:embed="rId4"/>
          <a:stretch>
            <a:fillRect/>
          </a:stretch>
        </p:blipFill>
        <p:spPr>
          <a:xfrm>
            <a:off x="9362844" y="2580083"/>
            <a:ext cx="3229563" cy="2209701"/>
          </a:xfrm>
          <a:prstGeom prst="rect">
            <a:avLst/>
          </a:prstGeom>
        </p:spPr>
      </p:pic>
      <p:pic>
        <p:nvPicPr>
          <p:cNvPr id="5" name="Image 1" descr="preencoded.png">
            <a:extLst>
              <a:ext uri="{FF2B5EF4-FFF2-40B4-BE49-F238E27FC236}">
                <a16:creationId xmlns:a16="http://schemas.microsoft.com/office/drawing/2014/main" id="{A4CEA32A-BB44-72C9-493B-DC77CC31BED9}"/>
              </a:ext>
            </a:extLst>
          </p:cNvPr>
          <p:cNvPicPr>
            <a:picLocks noChangeAspect="1"/>
          </p:cNvPicPr>
          <p:nvPr/>
        </p:nvPicPr>
        <p:blipFill>
          <a:blip r:embed="rId5"/>
          <a:stretch>
            <a:fillRect/>
          </a:stretch>
        </p:blipFill>
        <p:spPr>
          <a:xfrm>
            <a:off x="5610446" y="2605581"/>
            <a:ext cx="3296007" cy="2037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a:extLst>
              <a:ext uri="{FF2B5EF4-FFF2-40B4-BE49-F238E27FC236}">
                <a16:creationId xmlns:a16="http://schemas.microsoft.com/office/drawing/2014/main" id="{4B4EE227-757A-5AF5-FEA2-5B800387AEBD}"/>
              </a:ext>
            </a:extLst>
          </p:cNvPr>
          <p:cNvSpPr/>
          <p:nvPr/>
        </p:nvSpPr>
        <p:spPr>
          <a:xfrm>
            <a:off x="2037993" y="2971920"/>
            <a:ext cx="6817162" cy="555427"/>
          </a:xfrm>
          <a:prstGeom prst="rect">
            <a:avLst/>
          </a:prstGeom>
          <a:noFill/>
          <a:ln/>
        </p:spPr>
        <p:txBody>
          <a:bodyPr wrap="none" rtlCol="0" anchor="t"/>
          <a:lstStyle/>
          <a:p>
            <a:pPr marL="0" indent="0">
              <a:lnSpc>
                <a:spcPts val="4374"/>
              </a:lnSpc>
              <a:buNone/>
            </a:pPr>
            <a:r>
              <a:rPr lang="en-US" sz="3499" b="1" dirty="0">
                <a:solidFill>
                  <a:srgbClr val="333F70"/>
                </a:solidFill>
                <a:latin typeface="Unbounded" pitchFamily="34" charset="0"/>
                <a:ea typeface="Unbounded" pitchFamily="34" charset="-122"/>
                <a:cs typeface="Unbounded" pitchFamily="34" charset="-120"/>
              </a:rPr>
              <a:t>Componentes utilizados</a:t>
            </a:r>
            <a:endParaRPr lang="en-US" sz="3499" dirty="0"/>
          </a:p>
        </p:txBody>
      </p:sp>
      <p:sp>
        <p:nvSpPr>
          <p:cNvPr id="13" name="Text 3">
            <a:extLst>
              <a:ext uri="{FF2B5EF4-FFF2-40B4-BE49-F238E27FC236}">
                <a16:creationId xmlns:a16="http://schemas.microsoft.com/office/drawing/2014/main" id="{4DD1E71B-3904-8096-3FD8-41B61D72FDED}"/>
              </a:ext>
            </a:extLst>
          </p:cNvPr>
          <p:cNvSpPr/>
          <p:nvPr/>
        </p:nvSpPr>
        <p:spPr>
          <a:xfrm>
            <a:off x="2037993" y="3916145"/>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Arduino Uno</a:t>
            </a:r>
            <a:endParaRPr lang="en-US" sz="2187" dirty="0"/>
          </a:p>
        </p:txBody>
      </p:sp>
      <p:sp>
        <p:nvSpPr>
          <p:cNvPr id="14" name="Text 4">
            <a:extLst>
              <a:ext uri="{FF2B5EF4-FFF2-40B4-BE49-F238E27FC236}">
                <a16:creationId xmlns:a16="http://schemas.microsoft.com/office/drawing/2014/main" id="{AA749CF5-2F36-68FC-B057-E7EF0242DA81}"/>
              </a:ext>
            </a:extLst>
          </p:cNvPr>
          <p:cNvSpPr/>
          <p:nvPr/>
        </p:nvSpPr>
        <p:spPr>
          <a:xfrm>
            <a:off x="2037992" y="4743747"/>
            <a:ext cx="2388632" cy="3332559"/>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La plataforma de código abierto Arduino Uno es el cerebro del sistema, encargado de procesar los datos de los sensores y controlar los actuadores.</a:t>
            </a:r>
            <a:endParaRPr lang="en-US" sz="1750" dirty="0"/>
          </a:p>
        </p:txBody>
      </p:sp>
      <p:sp>
        <p:nvSpPr>
          <p:cNvPr id="18" name="Text 5">
            <a:extLst>
              <a:ext uri="{FF2B5EF4-FFF2-40B4-BE49-F238E27FC236}">
                <a16:creationId xmlns:a16="http://schemas.microsoft.com/office/drawing/2014/main" id="{D088961C-131B-E81D-F2BB-B4AF521158D1}"/>
              </a:ext>
            </a:extLst>
          </p:cNvPr>
          <p:cNvSpPr/>
          <p:nvPr/>
        </p:nvSpPr>
        <p:spPr>
          <a:xfrm>
            <a:off x="4759881" y="3916145"/>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Sensor DHT11</a:t>
            </a:r>
            <a:endParaRPr lang="en-US" sz="2187" dirty="0"/>
          </a:p>
        </p:txBody>
      </p:sp>
      <p:sp>
        <p:nvSpPr>
          <p:cNvPr id="19" name="Text 6">
            <a:extLst>
              <a:ext uri="{FF2B5EF4-FFF2-40B4-BE49-F238E27FC236}">
                <a16:creationId xmlns:a16="http://schemas.microsoft.com/office/drawing/2014/main" id="{B87F0FF6-B655-3AEB-713B-6E31B2ED0AC1}"/>
              </a:ext>
            </a:extLst>
          </p:cNvPr>
          <p:cNvSpPr/>
          <p:nvPr/>
        </p:nvSpPr>
        <p:spPr>
          <a:xfrm>
            <a:off x="4759879" y="4743748"/>
            <a:ext cx="2388633" cy="3332559"/>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El sensor de temperatura y humedad DHT11 monitorea las condiciones ambientales y proporciona información crucial para el control del sistema de riego.</a:t>
            </a:r>
            <a:endParaRPr lang="en-US" sz="1750" dirty="0"/>
          </a:p>
        </p:txBody>
      </p:sp>
      <p:sp>
        <p:nvSpPr>
          <p:cNvPr id="21" name="Text 7">
            <a:extLst>
              <a:ext uri="{FF2B5EF4-FFF2-40B4-BE49-F238E27FC236}">
                <a16:creationId xmlns:a16="http://schemas.microsoft.com/office/drawing/2014/main" id="{FED9D997-9E55-5E78-4F86-1C34A5156A74}"/>
              </a:ext>
            </a:extLst>
          </p:cNvPr>
          <p:cNvSpPr/>
          <p:nvPr/>
        </p:nvSpPr>
        <p:spPr>
          <a:xfrm>
            <a:off x="7481768" y="3916145"/>
            <a:ext cx="2388632"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Sensor de humedad del suelo</a:t>
            </a:r>
            <a:endParaRPr lang="en-US" sz="2187" dirty="0"/>
          </a:p>
        </p:txBody>
      </p:sp>
      <p:sp>
        <p:nvSpPr>
          <p:cNvPr id="22" name="Text 8">
            <a:extLst>
              <a:ext uri="{FF2B5EF4-FFF2-40B4-BE49-F238E27FC236}">
                <a16:creationId xmlns:a16="http://schemas.microsoft.com/office/drawing/2014/main" id="{09C39883-43E9-3AC1-7805-FF3998DA214F}"/>
              </a:ext>
            </a:extLst>
          </p:cNvPr>
          <p:cNvSpPr/>
          <p:nvPr/>
        </p:nvSpPr>
        <p:spPr>
          <a:xfrm>
            <a:off x="7481768" y="4743747"/>
            <a:ext cx="2388632" cy="3332559"/>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Un sensor de humedad del suelo mide los niveles de humedad en la tierra, permitiendo al sistema determinar cuándo se necesita regar.</a:t>
            </a:r>
            <a:endParaRPr lang="en-US" sz="1750" dirty="0"/>
          </a:p>
        </p:txBody>
      </p:sp>
      <p:sp>
        <p:nvSpPr>
          <p:cNvPr id="24" name="Text 9">
            <a:extLst>
              <a:ext uri="{FF2B5EF4-FFF2-40B4-BE49-F238E27FC236}">
                <a16:creationId xmlns:a16="http://schemas.microsoft.com/office/drawing/2014/main" id="{AB8D79DE-5C91-7A38-38B5-26787DAC3DB6}"/>
              </a:ext>
            </a:extLst>
          </p:cNvPr>
          <p:cNvSpPr/>
          <p:nvPr/>
        </p:nvSpPr>
        <p:spPr>
          <a:xfrm>
            <a:off x="10203656" y="3916145"/>
            <a:ext cx="2388751"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Relé y bomba de agua</a:t>
            </a:r>
            <a:endParaRPr lang="en-US" sz="2187" dirty="0"/>
          </a:p>
        </p:txBody>
      </p:sp>
      <p:sp>
        <p:nvSpPr>
          <p:cNvPr id="25" name="Text 10">
            <a:extLst>
              <a:ext uri="{FF2B5EF4-FFF2-40B4-BE49-F238E27FC236}">
                <a16:creationId xmlns:a16="http://schemas.microsoft.com/office/drawing/2014/main" id="{D7342543-16A7-C8FA-4E6A-1C2909CF6B71}"/>
              </a:ext>
            </a:extLst>
          </p:cNvPr>
          <p:cNvSpPr/>
          <p:nvPr/>
        </p:nvSpPr>
        <p:spPr>
          <a:xfrm>
            <a:off x="10203656" y="4743747"/>
            <a:ext cx="2388751" cy="3332559"/>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Un relé controlado por Arduino activa y desactiva una bomba de agua para suministrar el riego necesario a las plantas.</a:t>
            </a:r>
            <a:endParaRPr lang="en-US" sz="1750" dirty="0"/>
          </a:p>
        </p:txBody>
      </p:sp>
      <p:pic>
        <p:nvPicPr>
          <p:cNvPr id="6" name="Image 0" descr="preencoded.png">
            <a:extLst>
              <a:ext uri="{FF2B5EF4-FFF2-40B4-BE49-F238E27FC236}">
                <a16:creationId xmlns:a16="http://schemas.microsoft.com/office/drawing/2014/main" id="{0671B887-683A-8C39-F755-79C54D9E69AD}"/>
              </a:ext>
            </a:extLst>
          </p:cNvPr>
          <p:cNvPicPr>
            <a:picLocks noChangeAspect="1"/>
          </p:cNvPicPr>
          <p:nvPr/>
        </p:nvPicPr>
        <p:blipFill>
          <a:blip r:embed="rId3"/>
          <a:stretch>
            <a:fillRect/>
          </a:stretch>
        </p:blipFill>
        <p:spPr>
          <a:xfrm>
            <a:off x="0" y="0"/>
            <a:ext cx="14630400" cy="26950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18171" y="1007626"/>
            <a:ext cx="9451658" cy="1243489"/>
          </a:xfrm>
          <a:prstGeom prst="rect">
            <a:avLst/>
          </a:prstGeom>
          <a:noFill/>
          <a:ln/>
        </p:spPr>
        <p:txBody>
          <a:bodyPr wrap="square" rtlCol="0" anchor="t"/>
          <a:lstStyle/>
          <a:p>
            <a:pPr marL="0" indent="0">
              <a:lnSpc>
                <a:spcPts val="4896"/>
              </a:lnSpc>
              <a:buNone/>
            </a:pPr>
            <a:r>
              <a:rPr lang="en-US" sz="3917" b="1" dirty="0">
                <a:solidFill>
                  <a:srgbClr val="333F70"/>
                </a:solidFill>
                <a:latin typeface="Unbounded" pitchFamily="34" charset="0"/>
                <a:ea typeface="Unbounded" pitchFamily="34" charset="-122"/>
                <a:cs typeface="Unbounded" pitchFamily="34" charset="-120"/>
              </a:rPr>
              <a:t>Funcionamiento del sistema de riego automatizado</a:t>
            </a:r>
            <a:endParaRPr lang="en-US" sz="3917" dirty="0"/>
          </a:p>
        </p:txBody>
      </p:sp>
      <p:sp>
        <p:nvSpPr>
          <p:cNvPr id="6" name="Shape 3"/>
          <p:cNvSpPr/>
          <p:nvPr/>
        </p:nvSpPr>
        <p:spPr>
          <a:xfrm>
            <a:off x="4696658" y="2549485"/>
            <a:ext cx="39767" cy="4672370"/>
          </a:xfrm>
          <a:prstGeom prst="roundRect">
            <a:avLst>
              <a:gd name="adj" fmla="val 225169"/>
            </a:avLst>
          </a:prstGeom>
          <a:solidFill>
            <a:srgbClr val="BCDBD4"/>
          </a:solidFill>
          <a:ln/>
        </p:spPr>
      </p:sp>
      <p:sp>
        <p:nvSpPr>
          <p:cNvPr id="7" name="Shape 4"/>
          <p:cNvSpPr/>
          <p:nvPr/>
        </p:nvSpPr>
        <p:spPr>
          <a:xfrm>
            <a:off x="4940379" y="2977277"/>
            <a:ext cx="696397" cy="39767"/>
          </a:xfrm>
          <a:prstGeom prst="roundRect">
            <a:avLst>
              <a:gd name="adj" fmla="val 225169"/>
            </a:avLst>
          </a:prstGeom>
          <a:solidFill>
            <a:srgbClr val="BCDBD4"/>
          </a:solidFill>
          <a:ln/>
        </p:spPr>
      </p:sp>
      <p:sp>
        <p:nvSpPr>
          <p:cNvPr id="8" name="Shape 5"/>
          <p:cNvSpPr/>
          <p:nvPr/>
        </p:nvSpPr>
        <p:spPr>
          <a:xfrm>
            <a:off x="4492704" y="2773323"/>
            <a:ext cx="447675" cy="447675"/>
          </a:xfrm>
          <a:prstGeom prst="roundRect">
            <a:avLst>
              <a:gd name="adj" fmla="val 20002"/>
            </a:avLst>
          </a:prstGeom>
          <a:solidFill>
            <a:srgbClr val="D6F5EE"/>
          </a:solidFill>
          <a:ln w="7620">
            <a:solidFill>
              <a:srgbClr val="BCDBD4"/>
            </a:solidFill>
            <a:prstDash val="solid"/>
          </a:ln>
        </p:spPr>
      </p:sp>
      <p:sp>
        <p:nvSpPr>
          <p:cNvPr id="9" name="Text 6"/>
          <p:cNvSpPr/>
          <p:nvPr/>
        </p:nvSpPr>
        <p:spPr>
          <a:xfrm>
            <a:off x="4638913" y="2810589"/>
            <a:ext cx="155258" cy="373023"/>
          </a:xfrm>
          <a:prstGeom prst="rect">
            <a:avLst/>
          </a:prstGeom>
          <a:noFill/>
          <a:ln/>
        </p:spPr>
        <p:txBody>
          <a:bodyPr wrap="none" rtlCol="0" anchor="t"/>
          <a:lstStyle/>
          <a:p>
            <a:pPr marL="0" indent="0" algn="ctr">
              <a:lnSpc>
                <a:spcPts val="2938"/>
              </a:lnSpc>
              <a:buNone/>
            </a:pPr>
            <a:r>
              <a:rPr lang="en-US" sz="2350" b="1" dirty="0">
                <a:solidFill>
                  <a:srgbClr val="333F70"/>
                </a:solidFill>
                <a:latin typeface="Unbounded" pitchFamily="34" charset="0"/>
                <a:ea typeface="Unbounded" pitchFamily="34" charset="-122"/>
                <a:cs typeface="Unbounded" pitchFamily="34" charset="-120"/>
              </a:rPr>
              <a:t>1</a:t>
            </a:r>
            <a:endParaRPr lang="en-US" sz="2350" dirty="0"/>
          </a:p>
        </p:txBody>
      </p:sp>
      <p:sp>
        <p:nvSpPr>
          <p:cNvPr id="10" name="Text 7"/>
          <p:cNvSpPr/>
          <p:nvPr/>
        </p:nvSpPr>
        <p:spPr>
          <a:xfrm>
            <a:off x="5810845" y="2748439"/>
            <a:ext cx="3333750" cy="310872"/>
          </a:xfrm>
          <a:prstGeom prst="rect">
            <a:avLst/>
          </a:prstGeom>
          <a:noFill/>
          <a:ln/>
        </p:spPr>
        <p:txBody>
          <a:bodyPr wrap="none" rtlCol="0" anchor="t"/>
          <a:lstStyle/>
          <a:p>
            <a:pPr marL="0" indent="0" algn="l">
              <a:lnSpc>
                <a:spcPts val="2448"/>
              </a:lnSpc>
              <a:buNone/>
            </a:pPr>
            <a:r>
              <a:rPr lang="en-US" sz="1959" b="1" dirty="0">
                <a:solidFill>
                  <a:srgbClr val="333F70"/>
                </a:solidFill>
                <a:latin typeface="Unbounded" pitchFamily="34" charset="0"/>
                <a:ea typeface="Unbounded" pitchFamily="34" charset="-122"/>
                <a:cs typeface="Unbounded" pitchFamily="34" charset="-120"/>
              </a:rPr>
              <a:t>Recolección de datos</a:t>
            </a:r>
            <a:endParaRPr lang="en-US" sz="1959" dirty="0"/>
          </a:p>
        </p:txBody>
      </p:sp>
      <p:sp>
        <p:nvSpPr>
          <p:cNvPr id="11" name="Text 8"/>
          <p:cNvSpPr/>
          <p:nvPr/>
        </p:nvSpPr>
        <p:spPr>
          <a:xfrm>
            <a:off x="5810845" y="3178612"/>
            <a:ext cx="8058983" cy="596741"/>
          </a:xfrm>
          <a:prstGeom prst="rect">
            <a:avLst/>
          </a:prstGeom>
          <a:noFill/>
          <a:ln/>
        </p:spPr>
        <p:txBody>
          <a:bodyPr wrap="square" rtlCol="0" anchor="t"/>
          <a:lstStyle/>
          <a:p>
            <a:pPr marL="0" indent="0" algn="l">
              <a:lnSpc>
                <a:spcPts val="2350"/>
              </a:lnSpc>
              <a:buNone/>
            </a:pPr>
            <a:r>
              <a:rPr lang="en-US" sz="1567" dirty="0">
                <a:solidFill>
                  <a:srgbClr val="333F70"/>
                </a:solidFill>
                <a:latin typeface="Open Sans" pitchFamily="34" charset="0"/>
                <a:ea typeface="Open Sans" pitchFamily="34" charset="-122"/>
                <a:cs typeface="Open Sans" pitchFamily="34" charset="-120"/>
              </a:rPr>
              <a:t>Los sensores de temperatura, humedad y humedad del suelo recopilan constantemente información sobre las condiciones ambientales y del suelo.</a:t>
            </a:r>
            <a:endParaRPr lang="en-US" sz="1567" dirty="0"/>
          </a:p>
        </p:txBody>
      </p:sp>
      <p:sp>
        <p:nvSpPr>
          <p:cNvPr id="12" name="Shape 9"/>
          <p:cNvSpPr/>
          <p:nvPr/>
        </p:nvSpPr>
        <p:spPr>
          <a:xfrm>
            <a:off x="4940379" y="4601051"/>
            <a:ext cx="696397" cy="39767"/>
          </a:xfrm>
          <a:prstGeom prst="roundRect">
            <a:avLst>
              <a:gd name="adj" fmla="val 225169"/>
            </a:avLst>
          </a:prstGeom>
          <a:solidFill>
            <a:srgbClr val="BCDBD4"/>
          </a:solidFill>
          <a:ln/>
        </p:spPr>
      </p:sp>
      <p:sp>
        <p:nvSpPr>
          <p:cNvPr id="13" name="Shape 10"/>
          <p:cNvSpPr/>
          <p:nvPr/>
        </p:nvSpPr>
        <p:spPr>
          <a:xfrm>
            <a:off x="4492704" y="4397097"/>
            <a:ext cx="447675" cy="447675"/>
          </a:xfrm>
          <a:prstGeom prst="roundRect">
            <a:avLst>
              <a:gd name="adj" fmla="val 20002"/>
            </a:avLst>
          </a:prstGeom>
          <a:solidFill>
            <a:srgbClr val="D6F5EE"/>
          </a:solidFill>
          <a:ln w="7620">
            <a:solidFill>
              <a:srgbClr val="BCDBD4"/>
            </a:solidFill>
            <a:prstDash val="solid"/>
          </a:ln>
        </p:spPr>
      </p:sp>
      <p:sp>
        <p:nvSpPr>
          <p:cNvPr id="14" name="Text 11"/>
          <p:cNvSpPr/>
          <p:nvPr/>
        </p:nvSpPr>
        <p:spPr>
          <a:xfrm>
            <a:off x="4591883" y="4434364"/>
            <a:ext cx="249198" cy="373023"/>
          </a:xfrm>
          <a:prstGeom prst="rect">
            <a:avLst/>
          </a:prstGeom>
          <a:noFill/>
          <a:ln/>
        </p:spPr>
        <p:txBody>
          <a:bodyPr wrap="none" rtlCol="0" anchor="t"/>
          <a:lstStyle/>
          <a:p>
            <a:pPr marL="0" indent="0" algn="ctr">
              <a:lnSpc>
                <a:spcPts val="2938"/>
              </a:lnSpc>
              <a:buNone/>
            </a:pPr>
            <a:r>
              <a:rPr lang="en-US" sz="2350" b="1" dirty="0">
                <a:solidFill>
                  <a:srgbClr val="333F70"/>
                </a:solidFill>
                <a:latin typeface="Unbounded" pitchFamily="34" charset="0"/>
                <a:ea typeface="Unbounded" pitchFamily="34" charset="-122"/>
                <a:cs typeface="Unbounded" pitchFamily="34" charset="-120"/>
              </a:rPr>
              <a:t>2</a:t>
            </a:r>
            <a:endParaRPr lang="en-US" sz="2350" dirty="0"/>
          </a:p>
        </p:txBody>
      </p:sp>
      <p:sp>
        <p:nvSpPr>
          <p:cNvPr id="15" name="Text 12"/>
          <p:cNvSpPr/>
          <p:nvPr/>
        </p:nvSpPr>
        <p:spPr>
          <a:xfrm>
            <a:off x="5810845" y="4372213"/>
            <a:ext cx="3911084" cy="310872"/>
          </a:xfrm>
          <a:prstGeom prst="rect">
            <a:avLst/>
          </a:prstGeom>
          <a:noFill/>
          <a:ln/>
        </p:spPr>
        <p:txBody>
          <a:bodyPr wrap="none" rtlCol="0" anchor="t"/>
          <a:lstStyle/>
          <a:p>
            <a:pPr marL="0" indent="0" algn="l">
              <a:lnSpc>
                <a:spcPts val="2448"/>
              </a:lnSpc>
              <a:buNone/>
            </a:pPr>
            <a:r>
              <a:rPr lang="en-US" sz="1959" b="1" dirty="0">
                <a:solidFill>
                  <a:srgbClr val="333F70"/>
                </a:solidFill>
                <a:latin typeface="Unbounded" pitchFamily="34" charset="0"/>
                <a:ea typeface="Unbounded" pitchFamily="34" charset="-122"/>
                <a:cs typeface="Unbounded" pitchFamily="34" charset="-120"/>
              </a:rPr>
              <a:t>Procesamiento</a:t>
            </a:r>
            <a:endParaRPr lang="en-US" sz="1959" dirty="0"/>
          </a:p>
        </p:txBody>
      </p:sp>
      <p:sp>
        <p:nvSpPr>
          <p:cNvPr id="16" name="Text 13"/>
          <p:cNvSpPr/>
          <p:nvPr/>
        </p:nvSpPr>
        <p:spPr>
          <a:xfrm>
            <a:off x="5810845" y="4802386"/>
            <a:ext cx="8058983" cy="596741"/>
          </a:xfrm>
          <a:prstGeom prst="rect">
            <a:avLst/>
          </a:prstGeom>
          <a:noFill/>
          <a:ln/>
        </p:spPr>
        <p:txBody>
          <a:bodyPr wrap="square" rtlCol="0" anchor="t"/>
          <a:lstStyle/>
          <a:p>
            <a:pPr marL="0" indent="0" algn="l">
              <a:lnSpc>
                <a:spcPts val="2350"/>
              </a:lnSpc>
              <a:buNone/>
            </a:pPr>
            <a:r>
              <a:rPr lang="en-US" sz="1567" dirty="0">
                <a:solidFill>
                  <a:srgbClr val="333F70"/>
                </a:solidFill>
                <a:latin typeface="Open Sans" pitchFamily="34" charset="0"/>
                <a:ea typeface="Open Sans" pitchFamily="34" charset="-122"/>
                <a:cs typeface="Open Sans" pitchFamily="34" charset="-120"/>
              </a:rPr>
              <a:t>El Arduino Uno procesa los datos de los sensores y envia los datos recolectados a la aplicación web.</a:t>
            </a:r>
            <a:endParaRPr lang="en-US" sz="1567" dirty="0"/>
          </a:p>
        </p:txBody>
      </p:sp>
      <p:sp>
        <p:nvSpPr>
          <p:cNvPr id="17" name="Shape 14"/>
          <p:cNvSpPr/>
          <p:nvPr/>
        </p:nvSpPr>
        <p:spPr>
          <a:xfrm>
            <a:off x="4940379" y="6224826"/>
            <a:ext cx="696397" cy="39767"/>
          </a:xfrm>
          <a:prstGeom prst="roundRect">
            <a:avLst>
              <a:gd name="adj" fmla="val 225169"/>
            </a:avLst>
          </a:prstGeom>
          <a:solidFill>
            <a:srgbClr val="BCDBD4"/>
          </a:solidFill>
          <a:ln/>
        </p:spPr>
      </p:sp>
      <p:sp>
        <p:nvSpPr>
          <p:cNvPr id="18" name="Shape 15"/>
          <p:cNvSpPr/>
          <p:nvPr/>
        </p:nvSpPr>
        <p:spPr>
          <a:xfrm>
            <a:off x="4492704" y="6020872"/>
            <a:ext cx="447675" cy="447675"/>
          </a:xfrm>
          <a:prstGeom prst="roundRect">
            <a:avLst>
              <a:gd name="adj" fmla="val 20002"/>
            </a:avLst>
          </a:prstGeom>
          <a:solidFill>
            <a:srgbClr val="D6F5EE"/>
          </a:solidFill>
          <a:ln w="7620">
            <a:solidFill>
              <a:srgbClr val="BCDBD4"/>
            </a:solidFill>
            <a:prstDash val="solid"/>
          </a:ln>
        </p:spPr>
      </p:sp>
      <p:sp>
        <p:nvSpPr>
          <p:cNvPr id="19" name="Text 16"/>
          <p:cNvSpPr/>
          <p:nvPr/>
        </p:nvSpPr>
        <p:spPr>
          <a:xfrm>
            <a:off x="4591288" y="6058138"/>
            <a:ext cx="250388" cy="373023"/>
          </a:xfrm>
          <a:prstGeom prst="rect">
            <a:avLst/>
          </a:prstGeom>
          <a:noFill/>
          <a:ln/>
        </p:spPr>
        <p:txBody>
          <a:bodyPr wrap="none" rtlCol="0" anchor="t"/>
          <a:lstStyle/>
          <a:p>
            <a:pPr marL="0" indent="0" algn="ctr">
              <a:lnSpc>
                <a:spcPts val="2938"/>
              </a:lnSpc>
              <a:buNone/>
            </a:pPr>
            <a:r>
              <a:rPr lang="en-US" sz="2350" b="1" dirty="0">
                <a:solidFill>
                  <a:srgbClr val="333F70"/>
                </a:solidFill>
                <a:latin typeface="Unbounded" pitchFamily="34" charset="0"/>
                <a:ea typeface="Unbounded" pitchFamily="34" charset="-122"/>
                <a:cs typeface="Unbounded" pitchFamily="34" charset="-120"/>
              </a:rPr>
              <a:t>3</a:t>
            </a:r>
            <a:endParaRPr lang="en-US" sz="2350" dirty="0"/>
          </a:p>
        </p:txBody>
      </p:sp>
      <p:sp>
        <p:nvSpPr>
          <p:cNvPr id="20" name="Text 17"/>
          <p:cNvSpPr/>
          <p:nvPr/>
        </p:nvSpPr>
        <p:spPr>
          <a:xfrm>
            <a:off x="5810845" y="5995988"/>
            <a:ext cx="3079790" cy="310872"/>
          </a:xfrm>
          <a:prstGeom prst="rect">
            <a:avLst/>
          </a:prstGeom>
          <a:noFill/>
          <a:ln/>
        </p:spPr>
        <p:txBody>
          <a:bodyPr wrap="none" rtlCol="0" anchor="t"/>
          <a:lstStyle/>
          <a:p>
            <a:pPr marL="0" indent="0" algn="l">
              <a:lnSpc>
                <a:spcPts val="2448"/>
              </a:lnSpc>
              <a:buNone/>
            </a:pPr>
            <a:r>
              <a:rPr lang="en-US" sz="1959" b="1" dirty="0">
                <a:solidFill>
                  <a:srgbClr val="333F70"/>
                </a:solidFill>
                <a:latin typeface="Unbounded" pitchFamily="34" charset="0"/>
                <a:ea typeface="Unbounded" pitchFamily="34" charset="-122"/>
                <a:cs typeface="Unbounded" pitchFamily="34" charset="-120"/>
              </a:rPr>
              <a:t>Activación del riego</a:t>
            </a:r>
            <a:endParaRPr lang="en-US" sz="1959" dirty="0"/>
          </a:p>
        </p:txBody>
      </p:sp>
      <p:sp>
        <p:nvSpPr>
          <p:cNvPr id="21" name="Text 18"/>
          <p:cNvSpPr/>
          <p:nvPr/>
        </p:nvSpPr>
        <p:spPr>
          <a:xfrm>
            <a:off x="5810845" y="6426160"/>
            <a:ext cx="8058983" cy="596741"/>
          </a:xfrm>
          <a:prstGeom prst="rect">
            <a:avLst/>
          </a:prstGeom>
          <a:noFill/>
          <a:ln/>
        </p:spPr>
        <p:txBody>
          <a:bodyPr wrap="square" rtlCol="0" anchor="t"/>
          <a:lstStyle/>
          <a:p>
            <a:pPr marL="0" indent="0" algn="l">
              <a:lnSpc>
                <a:spcPts val="2350"/>
              </a:lnSpc>
              <a:buNone/>
            </a:pPr>
            <a:r>
              <a:rPr lang="en-US" sz="1567" dirty="0">
                <a:solidFill>
                  <a:srgbClr val="333F70"/>
                </a:solidFill>
                <a:latin typeface="Open Sans" pitchFamily="34" charset="0"/>
                <a:ea typeface="Open Sans" pitchFamily="34" charset="-122"/>
                <a:cs typeface="Open Sans" pitchFamily="34" charset="-120"/>
              </a:rPr>
              <a:t>Cuando el cliente active el riego desde la web, el sistema activa el relé que enciende la bomba de agua para realizar el riego.</a:t>
            </a:r>
            <a:endParaRPr lang="en-US" sz="156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52154D03-0251-1AB5-7223-FCD655855D5B}"/>
              </a:ext>
            </a:extLst>
          </p:cNvPr>
          <p:cNvPicPr>
            <a:picLocks noChangeAspect="1"/>
          </p:cNvPicPr>
          <p:nvPr/>
        </p:nvPicPr>
        <p:blipFill>
          <a:blip r:embed="rId2"/>
          <a:stretch>
            <a:fillRect/>
          </a:stretch>
        </p:blipFill>
        <p:spPr>
          <a:xfrm>
            <a:off x="9151620" y="0"/>
            <a:ext cx="5486400" cy="8229600"/>
          </a:xfrm>
          <a:prstGeom prst="rect">
            <a:avLst/>
          </a:prstGeom>
        </p:spPr>
      </p:pic>
      <p:sp>
        <p:nvSpPr>
          <p:cNvPr id="2" name="Text 2">
            <a:extLst>
              <a:ext uri="{FF2B5EF4-FFF2-40B4-BE49-F238E27FC236}">
                <a16:creationId xmlns:a16="http://schemas.microsoft.com/office/drawing/2014/main" id="{6DB2AFB4-B910-07F9-A4EB-6CD4B818E724}"/>
              </a:ext>
            </a:extLst>
          </p:cNvPr>
          <p:cNvSpPr/>
          <p:nvPr/>
        </p:nvSpPr>
        <p:spPr>
          <a:xfrm>
            <a:off x="828556" y="607577"/>
            <a:ext cx="8323064" cy="920830"/>
          </a:xfrm>
          <a:prstGeom prst="rect">
            <a:avLst/>
          </a:prstGeom>
          <a:noFill/>
          <a:ln/>
        </p:spPr>
        <p:txBody>
          <a:bodyPr wrap="square" rtlCol="0" anchor="t"/>
          <a:lstStyle/>
          <a:p>
            <a:pPr marL="0" indent="0">
              <a:lnSpc>
                <a:spcPts val="5437"/>
              </a:lnSpc>
              <a:buNone/>
            </a:pPr>
            <a:r>
              <a:rPr lang="en-US" sz="4350" b="1" dirty="0">
                <a:solidFill>
                  <a:srgbClr val="333F70"/>
                </a:solidFill>
                <a:latin typeface="Unbounded" pitchFamily="34" charset="0"/>
                <a:ea typeface="Unbounded" pitchFamily="34" charset="-122"/>
                <a:cs typeface="Unbounded" pitchFamily="34" charset="-120"/>
              </a:rPr>
              <a:t>Comunicación entre web y Arduino</a:t>
            </a:r>
            <a:endParaRPr lang="en-US" sz="4350" dirty="0"/>
          </a:p>
        </p:txBody>
      </p:sp>
      <p:pic>
        <p:nvPicPr>
          <p:cNvPr id="3" name="Image 1" descr="preencoded.png">
            <a:extLst>
              <a:ext uri="{FF2B5EF4-FFF2-40B4-BE49-F238E27FC236}">
                <a16:creationId xmlns:a16="http://schemas.microsoft.com/office/drawing/2014/main" id="{8711E0A7-A0F2-5715-0A2C-2A81F62A5BF6}"/>
              </a:ext>
            </a:extLst>
          </p:cNvPr>
          <p:cNvPicPr>
            <a:picLocks noChangeAspect="1"/>
          </p:cNvPicPr>
          <p:nvPr/>
        </p:nvPicPr>
        <p:blipFill>
          <a:blip r:embed="rId3"/>
          <a:stretch>
            <a:fillRect/>
          </a:stretch>
        </p:blipFill>
        <p:spPr>
          <a:xfrm>
            <a:off x="828556" y="2320052"/>
            <a:ext cx="965607" cy="1767721"/>
          </a:xfrm>
          <a:prstGeom prst="rect">
            <a:avLst/>
          </a:prstGeom>
        </p:spPr>
      </p:pic>
      <p:sp>
        <p:nvSpPr>
          <p:cNvPr id="4" name="Text 3">
            <a:extLst>
              <a:ext uri="{FF2B5EF4-FFF2-40B4-BE49-F238E27FC236}">
                <a16:creationId xmlns:a16="http://schemas.microsoft.com/office/drawing/2014/main" id="{F67EDEEA-F5A1-FEC3-E1E0-D36E05F2FD22}"/>
              </a:ext>
            </a:extLst>
          </p:cNvPr>
          <p:cNvSpPr/>
          <p:nvPr/>
        </p:nvSpPr>
        <p:spPr>
          <a:xfrm>
            <a:off x="2264688" y="2540913"/>
            <a:ext cx="2414173" cy="345281"/>
          </a:xfrm>
          <a:prstGeom prst="rect">
            <a:avLst/>
          </a:prstGeom>
          <a:noFill/>
          <a:ln/>
        </p:spPr>
        <p:txBody>
          <a:bodyPr wrap="none" rtlCol="0" anchor="t"/>
          <a:lstStyle/>
          <a:p>
            <a:pPr marL="0" indent="0" algn="l">
              <a:lnSpc>
                <a:spcPts val="2719"/>
              </a:lnSpc>
              <a:buNone/>
            </a:pPr>
            <a:r>
              <a:rPr lang="en-US" sz="2175" b="1" dirty="0">
                <a:solidFill>
                  <a:srgbClr val="333F70"/>
                </a:solidFill>
                <a:latin typeface="Unbounded" pitchFamily="34" charset="0"/>
                <a:ea typeface="Unbounded" pitchFamily="34" charset="-122"/>
                <a:cs typeface="Unbounded" pitchFamily="34" charset="-120"/>
              </a:rPr>
              <a:t>MQTT</a:t>
            </a:r>
            <a:endParaRPr lang="en-US" sz="2175" dirty="0"/>
          </a:p>
        </p:txBody>
      </p:sp>
      <p:sp>
        <p:nvSpPr>
          <p:cNvPr id="5" name="Text 4">
            <a:extLst>
              <a:ext uri="{FF2B5EF4-FFF2-40B4-BE49-F238E27FC236}">
                <a16:creationId xmlns:a16="http://schemas.microsoft.com/office/drawing/2014/main" id="{5C37B388-5549-9B71-2A4B-EE28B4F2C529}"/>
              </a:ext>
            </a:extLst>
          </p:cNvPr>
          <p:cNvSpPr/>
          <p:nvPr/>
        </p:nvSpPr>
        <p:spPr>
          <a:xfrm>
            <a:off x="2264688" y="3018711"/>
            <a:ext cx="6886932" cy="662940"/>
          </a:xfrm>
          <a:prstGeom prst="rect">
            <a:avLst/>
          </a:prstGeom>
          <a:noFill/>
          <a:ln/>
        </p:spPr>
        <p:txBody>
          <a:bodyPr wrap="square" rtlCol="0" anchor="t"/>
          <a:lstStyle/>
          <a:p>
            <a:pPr marL="0" indent="0" algn="l">
              <a:lnSpc>
                <a:spcPts val="2610"/>
              </a:lnSpc>
              <a:buNone/>
            </a:pPr>
            <a:r>
              <a:rPr lang="en-US" sz="1740" dirty="0">
                <a:solidFill>
                  <a:srgbClr val="333F70"/>
                </a:solidFill>
                <a:latin typeface="Open Sans" pitchFamily="34" charset="0"/>
                <a:ea typeface="Open Sans" pitchFamily="34" charset="-122"/>
                <a:cs typeface="Open Sans" pitchFamily="34" charset="-120"/>
              </a:rPr>
              <a:t>Protocolo de mensajería ligero y eficiente para la transmisión de datos entre la aplicación web y el Arduino.</a:t>
            </a:r>
            <a:endParaRPr lang="en-US" sz="1740" dirty="0"/>
          </a:p>
        </p:txBody>
      </p:sp>
      <p:pic>
        <p:nvPicPr>
          <p:cNvPr id="6" name="Image 2" descr="preencoded.png">
            <a:extLst>
              <a:ext uri="{FF2B5EF4-FFF2-40B4-BE49-F238E27FC236}">
                <a16:creationId xmlns:a16="http://schemas.microsoft.com/office/drawing/2014/main" id="{82669D42-7680-AA01-0C8C-E3BA65E5B5B6}"/>
              </a:ext>
            </a:extLst>
          </p:cNvPr>
          <p:cNvPicPr>
            <a:picLocks noChangeAspect="1"/>
          </p:cNvPicPr>
          <p:nvPr/>
        </p:nvPicPr>
        <p:blipFill>
          <a:blip r:embed="rId4"/>
          <a:stretch>
            <a:fillRect/>
          </a:stretch>
        </p:blipFill>
        <p:spPr>
          <a:xfrm>
            <a:off x="828556" y="4087773"/>
            <a:ext cx="965607" cy="1767721"/>
          </a:xfrm>
          <a:prstGeom prst="rect">
            <a:avLst/>
          </a:prstGeom>
        </p:spPr>
      </p:pic>
      <p:sp>
        <p:nvSpPr>
          <p:cNvPr id="11" name="Text 5">
            <a:extLst>
              <a:ext uri="{FF2B5EF4-FFF2-40B4-BE49-F238E27FC236}">
                <a16:creationId xmlns:a16="http://schemas.microsoft.com/office/drawing/2014/main" id="{6F81FBFA-1302-9B20-3595-B227DBABACAE}"/>
              </a:ext>
            </a:extLst>
          </p:cNvPr>
          <p:cNvSpPr/>
          <p:nvPr/>
        </p:nvSpPr>
        <p:spPr>
          <a:xfrm>
            <a:off x="2264688" y="4308634"/>
            <a:ext cx="2414173" cy="345281"/>
          </a:xfrm>
          <a:prstGeom prst="rect">
            <a:avLst/>
          </a:prstGeom>
          <a:noFill/>
          <a:ln/>
        </p:spPr>
        <p:txBody>
          <a:bodyPr wrap="none" rtlCol="0" anchor="t"/>
          <a:lstStyle/>
          <a:p>
            <a:pPr marL="0" indent="0" algn="l">
              <a:lnSpc>
                <a:spcPts val="2719"/>
              </a:lnSpc>
              <a:buNone/>
            </a:pPr>
            <a:r>
              <a:rPr lang="en-US" sz="2175" b="1" dirty="0">
                <a:solidFill>
                  <a:srgbClr val="333F70"/>
                </a:solidFill>
                <a:latin typeface="Unbounded" pitchFamily="34" charset="0"/>
                <a:ea typeface="Unbounded" pitchFamily="34" charset="-122"/>
                <a:cs typeface="Unbounded" pitchFamily="34" charset="-120"/>
              </a:rPr>
              <a:t>WebSocket</a:t>
            </a:r>
            <a:endParaRPr lang="en-US" sz="2175" dirty="0"/>
          </a:p>
        </p:txBody>
      </p:sp>
      <p:sp>
        <p:nvSpPr>
          <p:cNvPr id="12" name="Text 6">
            <a:extLst>
              <a:ext uri="{FF2B5EF4-FFF2-40B4-BE49-F238E27FC236}">
                <a16:creationId xmlns:a16="http://schemas.microsoft.com/office/drawing/2014/main" id="{BC38A987-F51E-CC0A-A76D-A99B8BEE1F1A}"/>
              </a:ext>
            </a:extLst>
          </p:cNvPr>
          <p:cNvSpPr/>
          <p:nvPr/>
        </p:nvSpPr>
        <p:spPr>
          <a:xfrm>
            <a:off x="2264688" y="4786432"/>
            <a:ext cx="6886932" cy="662940"/>
          </a:xfrm>
          <a:prstGeom prst="rect">
            <a:avLst/>
          </a:prstGeom>
          <a:noFill/>
          <a:ln/>
        </p:spPr>
        <p:txBody>
          <a:bodyPr wrap="square" rtlCol="0" anchor="t"/>
          <a:lstStyle/>
          <a:p>
            <a:pPr marL="0" indent="0" algn="l">
              <a:lnSpc>
                <a:spcPts val="2610"/>
              </a:lnSpc>
              <a:buNone/>
            </a:pPr>
            <a:r>
              <a:rPr lang="en-US" sz="1740" dirty="0">
                <a:solidFill>
                  <a:srgbClr val="333F70"/>
                </a:solidFill>
                <a:latin typeface="Open Sans" pitchFamily="34" charset="0"/>
                <a:ea typeface="Open Sans" pitchFamily="34" charset="-122"/>
                <a:cs typeface="Open Sans" pitchFamily="34" charset="-120"/>
              </a:rPr>
              <a:t>Tecnología de comunicación bidireccional en tiempo real para la interacción en línea con el sistema.</a:t>
            </a:r>
            <a:endParaRPr lang="en-US" sz="1740" dirty="0"/>
          </a:p>
        </p:txBody>
      </p:sp>
      <p:pic>
        <p:nvPicPr>
          <p:cNvPr id="13" name="Image 3" descr="preencoded.png">
            <a:extLst>
              <a:ext uri="{FF2B5EF4-FFF2-40B4-BE49-F238E27FC236}">
                <a16:creationId xmlns:a16="http://schemas.microsoft.com/office/drawing/2014/main" id="{DE254EDA-7606-858A-0E86-96F3E2D4F350}"/>
              </a:ext>
            </a:extLst>
          </p:cNvPr>
          <p:cNvPicPr>
            <a:picLocks noChangeAspect="1"/>
          </p:cNvPicPr>
          <p:nvPr/>
        </p:nvPicPr>
        <p:blipFill>
          <a:blip r:embed="rId5"/>
          <a:stretch>
            <a:fillRect/>
          </a:stretch>
        </p:blipFill>
        <p:spPr>
          <a:xfrm>
            <a:off x="828556" y="5855494"/>
            <a:ext cx="965607" cy="1767721"/>
          </a:xfrm>
          <a:prstGeom prst="rect">
            <a:avLst/>
          </a:prstGeom>
        </p:spPr>
      </p:pic>
      <p:sp>
        <p:nvSpPr>
          <p:cNvPr id="14" name="Text 7">
            <a:extLst>
              <a:ext uri="{FF2B5EF4-FFF2-40B4-BE49-F238E27FC236}">
                <a16:creationId xmlns:a16="http://schemas.microsoft.com/office/drawing/2014/main" id="{619C989A-D597-DA5A-2989-B2FBEF750DCC}"/>
              </a:ext>
            </a:extLst>
          </p:cNvPr>
          <p:cNvSpPr/>
          <p:nvPr/>
        </p:nvSpPr>
        <p:spPr>
          <a:xfrm>
            <a:off x="2264688" y="6076355"/>
            <a:ext cx="2414173" cy="345281"/>
          </a:xfrm>
          <a:prstGeom prst="rect">
            <a:avLst/>
          </a:prstGeom>
          <a:noFill/>
          <a:ln/>
        </p:spPr>
        <p:txBody>
          <a:bodyPr wrap="none" rtlCol="0" anchor="t"/>
          <a:lstStyle/>
          <a:p>
            <a:pPr marL="0" indent="0" algn="l">
              <a:lnSpc>
                <a:spcPts val="2719"/>
              </a:lnSpc>
              <a:buNone/>
            </a:pPr>
            <a:r>
              <a:rPr lang="en-US" sz="2175" b="1" dirty="0">
                <a:solidFill>
                  <a:srgbClr val="333F70"/>
                </a:solidFill>
                <a:latin typeface="Unbounded" pitchFamily="34" charset="0"/>
                <a:ea typeface="Unbounded" pitchFamily="34" charset="-122"/>
                <a:cs typeface="Unbounded" pitchFamily="34" charset="-120"/>
              </a:rPr>
              <a:t>Seguridad</a:t>
            </a:r>
            <a:endParaRPr lang="en-US" sz="2175" dirty="0"/>
          </a:p>
        </p:txBody>
      </p:sp>
      <p:sp>
        <p:nvSpPr>
          <p:cNvPr id="15" name="Text 8">
            <a:extLst>
              <a:ext uri="{FF2B5EF4-FFF2-40B4-BE49-F238E27FC236}">
                <a16:creationId xmlns:a16="http://schemas.microsoft.com/office/drawing/2014/main" id="{F9AF8792-150C-162A-0EFF-086DE468A264}"/>
              </a:ext>
            </a:extLst>
          </p:cNvPr>
          <p:cNvSpPr/>
          <p:nvPr/>
        </p:nvSpPr>
        <p:spPr>
          <a:xfrm>
            <a:off x="2264688" y="6554153"/>
            <a:ext cx="6886932" cy="662940"/>
          </a:xfrm>
          <a:prstGeom prst="rect">
            <a:avLst/>
          </a:prstGeom>
          <a:noFill/>
          <a:ln/>
        </p:spPr>
        <p:txBody>
          <a:bodyPr wrap="square" rtlCol="0" anchor="t"/>
          <a:lstStyle/>
          <a:p>
            <a:pPr marL="0" indent="0" algn="l">
              <a:lnSpc>
                <a:spcPts val="2610"/>
              </a:lnSpc>
              <a:buNone/>
            </a:pPr>
            <a:r>
              <a:rPr lang="en-US" sz="1740" dirty="0">
                <a:solidFill>
                  <a:srgbClr val="333F70"/>
                </a:solidFill>
                <a:latin typeface="Open Sans" pitchFamily="34" charset="0"/>
                <a:ea typeface="Open Sans" pitchFamily="34" charset="-122"/>
                <a:cs typeface="Open Sans" pitchFamily="34" charset="-120"/>
              </a:rPr>
              <a:t>Uso de protocolos HTTPS y WSS para garantizar la confidencialidad e integridad de la comunicación.</a:t>
            </a:r>
            <a:endParaRPr lang="en-US" sz="1740" dirty="0"/>
          </a:p>
        </p:txBody>
      </p:sp>
    </p:spTree>
    <p:extLst>
      <p:ext uri="{BB962C8B-B14F-4D97-AF65-F5344CB8AC3E}">
        <p14:creationId xmlns:p14="http://schemas.microsoft.com/office/powerpoint/2010/main" val="25195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1318FD80-EFDF-B9B1-BE68-73680AEE27C6}"/>
              </a:ext>
            </a:extLst>
          </p:cNvPr>
          <p:cNvSpPr/>
          <p:nvPr/>
        </p:nvSpPr>
        <p:spPr>
          <a:xfrm>
            <a:off x="2037993" y="1638419"/>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Página web</a:t>
            </a:r>
            <a:endParaRPr lang="en-US" sz="4374" dirty="0"/>
          </a:p>
        </p:txBody>
      </p:sp>
      <p:sp>
        <p:nvSpPr>
          <p:cNvPr id="3" name="Text 3">
            <a:extLst>
              <a:ext uri="{FF2B5EF4-FFF2-40B4-BE49-F238E27FC236}">
                <a16:creationId xmlns:a16="http://schemas.microsoft.com/office/drawing/2014/main" id="{772363B7-0FCD-08CA-5371-9D20BCEFDC71}"/>
              </a:ext>
            </a:extLst>
          </p:cNvPr>
          <p:cNvSpPr/>
          <p:nvPr/>
        </p:nvSpPr>
        <p:spPr>
          <a:xfrm>
            <a:off x="2037993" y="2865953"/>
            <a:ext cx="5006221" cy="2999303"/>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La solución de GreenTech Solutions incluye una página web pública donde los clientes pueden monitorear y controlar el sistema de riego desde cualquier dispositivo conectado a Internet. Con un inicio de sesión seguro, los usuarios pueden acceder a información detallada sobre el estado del sistema, graficar los datos recopilados y comunicarse con el equipo de soporte técnico.</a:t>
            </a:r>
            <a:endParaRPr lang="en-US" sz="1750" dirty="0"/>
          </a:p>
        </p:txBody>
      </p:sp>
      <p:pic>
        <p:nvPicPr>
          <p:cNvPr id="4" name="Image 0" descr="preencoded.png">
            <a:extLst>
              <a:ext uri="{FF2B5EF4-FFF2-40B4-BE49-F238E27FC236}">
                <a16:creationId xmlns:a16="http://schemas.microsoft.com/office/drawing/2014/main" id="{1C253749-75F3-0595-4D7C-3EC267C676B1}"/>
              </a:ext>
            </a:extLst>
          </p:cNvPr>
          <p:cNvPicPr>
            <a:picLocks noChangeAspect="1"/>
          </p:cNvPicPr>
          <p:nvPr/>
        </p:nvPicPr>
        <p:blipFill>
          <a:blip r:embed="rId2"/>
          <a:stretch>
            <a:fillRect/>
          </a:stretch>
        </p:blipFill>
        <p:spPr>
          <a:xfrm>
            <a:off x="7586186" y="2439947"/>
            <a:ext cx="5006221" cy="3425309"/>
          </a:xfrm>
          <a:prstGeom prst="rect">
            <a:avLst/>
          </a:prstGeom>
        </p:spPr>
      </p:pic>
    </p:spTree>
    <p:extLst>
      <p:ext uri="{BB962C8B-B14F-4D97-AF65-F5344CB8AC3E}">
        <p14:creationId xmlns:p14="http://schemas.microsoft.com/office/powerpoint/2010/main" val="21291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28" name="Image 0" descr="preencoded.png">
            <a:extLst>
              <a:ext uri="{FF2B5EF4-FFF2-40B4-BE49-F238E27FC236}">
                <a16:creationId xmlns:a16="http://schemas.microsoft.com/office/drawing/2014/main" id="{38C174CE-A88F-7E30-03C6-F286A00809E7}"/>
              </a:ext>
            </a:extLst>
          </p:cNvPr>
          <p:cNvPicPr>
            <a:picLocks noChangeAspect="1"/>
          </p:cNvPicPr>
          <p:nvPr/>
        </p:nvPicPr>
        <p:blipFill>
          <a:blip r:embed="rId3"/>
          <a:stretch>
            <a:fillRect/>
          </a:stretch>
        </p:blipFill>
        <p:spPr>
          <a:xfrm>
            <a:off x="-7620" y="0"/>
            <a:ext cx="3657600" cy="8231743"/>
          </a:xfrm>
          <a:prstGeom prst="rect">
            <a:avLst/>
          </a:prstGeom>
        </p:spPr>
      </p:pic>
      <p:sp>
        <p:nvSpPr>
          <p:cNvPr id="29" name="Text 2">
            <a:extLst>
              <a:ext uri="{FF2B5EF4-FFF2-40B4-BE49-F238E27FC236}">
                <a16:creationId xmlns:a16="http://schemas.microsoft.com/office/drawing/2014/main" id="{EAD01C06-B4BD-2A9C-0873-A9BE94161B00}"/>
              </a:ext>
            </a:extLst>
          </p:cNvPr>
          <p:cNvSpPr/>
          <p:nvPr/>
        </p:nvSpPr>
        <p:spPr>
          <a:xfrm>
            <a:off x="4406265" y="548997"/>
            <a:ext cx="9475470" cy="1247775"/>
          </a:xfrm>
          <a:prstGeom prst="rect">
            <a:avLst/>
          </a:prstGeom>
          <a:noFill/>
          <a:ln/>
        </p:spPr>
        <p:txBody>
          <a:bodyPr wrap="square" rtlCol="0" anchor="t"/>
          <a:lstStyle/>
          <a:p>
            <a:pPr marL="0" indent="0">
              <a:lnSpc>
                <a:spcPts val="4913"/>
              </a:lnSpc>
              <a:buNone/>
            </a:pPr>
            <a:r>
              <a:rPr lang="en-US" sz="3930" b="1" dirty="0">
                <a:solidFill>
                  <a:srgbClr val="333F70"/>
                </a:solidFill>
                <a:latin typeface="Unbounded" pitchFamily="34" charset="0"/>
                <a:ea typeface="Unbounded" pitchFamily="34" charset="-122"/>
                <a:cs typeface="Unbounded" pitchFamily="34" charset="-120"/>
              </a:rPr>
              <a:t>Monitoreo y activación del riego</a:t>
            </a:r>
            <a:endParaRPr lang="en-US" sz="3930" dirty="0"/>
          </a:p>
        </p:txBody>
      </p:sp>
      <p:sp>
        <p:nvSpPr>
          <p:cNvPr id="30" name="Shape 3">
            <a:extLst>
              <a:ext uri="{FF2B5EF4-FFF2-40B4-BE49-F238E27FC236}">
                <a16:creationId xmlns:a16="http://schemas.microsoft.com/office/drawing/2014/main" id="{250C01A0-E004-6C3E-00B9-DFD04567C989}"/>
              </a:ext>
            </a:extLst>
          </p:cNvPr>
          <p:cNvSpPr/>
          <p:nvPr/>
        </p:nvSpPr>
        <p:spPr>
          <a:xfrm>
            <a:off x="4685824" y="2096214"/>
            <a:ext cx="39886" cy="5586532"/>
          </a:xfrm>
          <a:prstGeom prst="roundRect">
            <a:avLst>
              <a:gd name="adj" fmla="val 225244"/>
            </a:avLst>
          </a:prstGeom>
          <a:solidFill>
            <a:srgbClr val="BCDBD4"/>
          </a:solidFill>
          <a:ln/>
        </p:spPr>
      </p:sp>
      <p:sp>
        <p:nvSpPr>
          <p:cNvPr id="31" name="Shape 4">
            <a:extLst>
              <a:ext uri="{FF2B5EF4-FFF2-40B4-BE49-F238E27FC236}">
                <a16:creationId xmlns:a16="http://schemas.microsoft.com/office/drawing/2014/main" id="{1A9AA078-31FC-7A56-41F0-6111638C3E24}"/>
              </a:ext>
            </a:extLst>
          </p:cNvPr>
          <p:cNvSpPr/>
          <p:nvPr/>
        </p:nvSpPr>
        <p:spPr>
          <a:xfrm>
            <a:off x="4930259" y="2525375"/>
            <a:ext cx="698659" cy="39886"/>
          </a:xfrm>
          <a:prstGeom prst="roundRect">
            <a:avLst>
              <a:gd name="adj" fmla="val 225244"/>
            </a:avLst>
          </a:prstGeom>
          <a:solidFill>
            <a:srgbClr val="BCDBD4"/>
          </a:solidFill>
          <a:ln/>
        </p:spPr>
      </p:sp>
      <p:sp>
        <p:nvSpPr>
          <p:cNvPr id="32" name="Shape 5">
            <a:extLst>
              <a:ext uri="{FF2B5EF4-FFF2-40B4-BE49-F238E27FC236}">
                <a16:creationId xmlns:a16="http://schemas.microsoft.com/office/drawing/2014/main" id="{24A57E3E-62B0-20A1-A27A-320E2A8BED6B}"/>
              </a:ext>
            </a:extLst>
          </p:cNvPr>
          <p:cNvSpPr/>
          <p:nvPr/>
        </p:nvSpPr>
        <p:spPr>
          <a:xfrm>
            <a:off x="4481155" y="2320766"/>
            <a:ext cx="449104" cy="449104"/>
          </a:xfrm>
          <a:prstGeom prst="roundRect">
            <a:avLst>
              <a:gd name="adj" fmla="val 20004"/>
            </a:avLst>
          </a:prstGeom>
          <a:solidFill>
            <a:srgbClr val="D6F5EE"/>
          </a:solidFill>
          <a:ln w="7620">
            <a:solidFill>
              <a:srgbClr val="BCDBD4"/>
            </a:solidFill>
            <a:prstDash val="solid"/>
          </a:ln>
        </p:spPr>
      </p:sp>
      <p:sp>
        <p:nvSpPr>
          <p:cNvPr id="33" name="Text 6">
            <a:extLst>
              <a:ext uri="{FF2B5EF4-FFF2-40B4-BE49-F238E27FC236}">
                <a16:creationId xmlns:a16="http://schemas.microsoft.com/office/drawing/2014/main" id="{D39353BA-AA62-A371-F532-D23C316CE35C}"/>
              </a:ext>
            </a:extLst>
          </p:cNvPr>
          <p:cNvSpPr/>
          <p:nvPr/>
        </p:nvSpPr>
        <p:spPr>
          <a:xfrm>
            <a:off x="4627840" y="2358152"/>
            <a:ext cx="155734" cy="374213"/>
          </a:xfrm>
          <a:prstGeom prst="rect">
            <a:avLst/>
          </a:prstGeom>
          <a:noFill/>
          <a:ln/>
        </p:spPr>
        <p:txBody>
          <a:bodyPr wrap="none" rtlCol="0" anchor="t"/>
          <a:lstStyle/>
          <a:p>
            <a:pPr marL="0" indent="0" algn="ctr">
              <a:lnSpc>
                <a:spcPts val="2948"/>
              </a:lnSpc>
              <a:buNone/>
            </a:pPr>
            <a:r>
              <a:rPr lang="en-US" sz="2358" b="1" dirty="0">
                <a:solidFill>
                  <a:srgbClr val="333F70"/>
                </a:solidFill>
                <a:latin typeface="Unbounded" pitchFamily="34" charset="0"/>
                <a:ea typeface="Unbounded" pitchFamily="34" charset="-122"/>
                <a:cs typeface="Unbounded" pitchFamily="34" charset="-120"/>
              </a:rPr>
              <a:t>1</a:t>
            </a:r>
            <a:endParaRPr lang="en-US" sz="2358" dirty="0"/>
          </a:p>
        </p:txBody>
      </p:sp>
      <p:sp>
        <p:nvSpPr>
          <p:cNvPr id="34" name="Text 7">
            <a:extLst>
              <a:ext uri="{FF2B5EF4-FFF2-40B4-BE49-F238E27FC236}">
                <a16:creationId xmlns:a16="http://schemas.microsoft.com/office/drawing/2014/main" id="{B0D6EF2E-5B79-946A-8C8E-188F4B299CFF}"/>
              </a:ext>
            </a:extLst>
          </p:cNvPr>
          <p:cNvSpPr/>
          <p:nvPr/>
        </p:nvSpPr>
        <p:spPr>
          <a:xfrm>
            <a:off x="5803702" y="2295763"/>
            <a:ext cx="3461385" cy="311944"/>
          </a:xfrm>
          <a:prstGeom prst="rect">
            <a:avLst/>
          </a:prstGeom>
          <a:noFill/>
          <a:ln/>
        </p:spPr>
        <p:txBody>
          <a:bodyPr wrap="none" rtlCol="0" anchor="t"/>
          <a:lstStyle/>
          <a:p>
            <a:pPr marL="0" indent="0" algn="l">
              <a:lnSpc>
                <a:spcPts val="2456"/>
              </a:lnSpc>
              <a:buNone/>
            </a:pPr>
            <a:r>
              <a:rPr lang="en-US" sz="1965" b="1" dirty="0">
                <a:solidFill>
                  <a:srgbClr val="333F70"/>
                </a:solidFill>
                <a:latin typeface="Unbounded" pitchFamily="34" charset="0"/>
                <a:ea typeface="Unbounded" pitchFamily="34" charset="-122"/>
                <a:cs typeface="Unbounded" pitchFamily="34" charset="-120"/>
              </a:rPr>
              <a:t>Control en tiempo real</a:t>
            </a:r>
            <a:endParaRPr lang="en-US" sz="1965" dirty="0"/>
          </a:p>
        </p:txBody>
      </p:sp>
      <p:sp>
        <p:nvSpPr>
          <p:cNvPr id="35" name="Text 8">
            <a:extLst>
              <a:ext uri="{FF2B5EF4-FFF2-40B4-BE49-F238E27FC236}">
                <a16:creationId xmlns:a16="http://schemas.microsoft.com/office/drawing/2014/main" id="{7FB11B22-E9B8-C3DE-D1FB-1BADD404D1BD}"/>
              </a:ext>
            </a:extLst>
          </p:cNvPr>
          <p:cNvSpPr/>
          <p:nvPr/>
        </p:nvSpPr>
        <p:spPr>
          <a:xfrm>
            <a:off x="5803702" y="2727484"/>
            <a:ext cx="8078033" cy="898327"/>
          </a:xfrm>
          <a:prstGeom prst="rect">
            <a:avLst/>
          </a:prstGeom>
          <a:noFill/>
          <a:ln/>
        </p:spPr>
        <p:txBody>
          <a:bodyPr wrap="square" rtlCol="0" anchor="t"/>
          <a:lstStyle/>
          <a:p>
            <a:pPr marL="0" indent="0" algn="l">
              <a:lnSpc>
                <a:spcPts val="2358"/>
              </a:lnSpc>
              <a:buNone/>
            </a:pPr>
            <a:r>
              <a:rPr lang="en-US" sz="1572" dirty="0">
                <a:solidFill>
                  <a:srgbClr val="333F70"/>
                </a:solidFill>
                <a:latin typeface="Open Sans" pitchFamily="34" charset="0"/>
                <a:ea typeface="Open Sans" pitchFamily="34" charset="-122"/>
                <a:cs typeface="Open Sans" pitchFamily="34" charset="-120"/>
              </a:rPr>
              <a:t>La plataforma web de GreenTech Solutions permite a los usuarios monitorear en tiempo real el estado del sistema de riego, visualizando los datos de los sensores de humedad y temperatura.</a:t>
            </a:r>
            <a:endParaRPr lang="en-US" sz="1572" dirty="0"/>
          </a:p>
        </p:txBody>
      </p:sp>
      <p:sp>
        <p:nvSpPr>
          <p:cNvPr id="36" name="Shape 9">
            <a:extLst>
              <a:ext uri="{FF2B5EF4-FFF2-40B4-BE49-F238E27FC236}">
                <a16:creationId xmlns:a16="http://schemas.microsoft.com/office/drawing/2014/main" id="{34BF30E0-121C-1742-0C1D-AE9812118181}"/>
              </a:ext>
            </a:extLst>
          </p:cNvPr>
          <p:cNvSpPr/>
          <p:nvPr/>
        </p:nvSpPr>
        <p:spPr>
          <a:xfrm>
            <a:off x="4930259" y="4454069"/>
            <a:ext cx="698659" cy="39886"/>
          </a:xfrm>
          <a:prstGeom prst="roundRect">
            <a:avLst>
              <a:gd name="adj" fmla="val 225244"/>
            </a:avLst>
          </a:prstGeom>
          <a:solidFill>
            <a:srgbClr val="BCDBD4"/>
          </a:solidFill>
          <a:ln/>
        </p:spPr>
      </p:sp>
      <p:sp>
        <p:nvSpPr>
          <p:cNvPr id="37" name="Shape 10">
            <a:extLst>
              <a:ext uri="{FF2B5EF4-FFF2-40B4-BE49-F238E27FC236}">
                <a16:creationId xmlns:a16="http://schemas.microsoft.com/office/drawing/2014/main" id="{0CFA42D9-244B-4510-7CAE-34737E087596}"/>
              </a:ext>
            </a:extLst>
          </p:cNvPr>
          <p:cNvSpPr/>
          <p:nvPr/>
        </p:nvSpPr>
        <p:spPr>
          <a:xfrm>
            <a:off x="4481155" y="4249460"/>
            <a:ext cx="449104" cy="449104"/>
          </a:xfrm>
          <a:prstGeom prst="roundRect">
            <a:avLst>
              <a:gd name="adj" fmla="val 20004"/>
            </a:avLst>
          </a:prstGeom>
          <a:solidFill>
            <a:srgbClr val="D6F5EE"/>
          </a:solidFill>
          <a:ln w="7620">
            <a:solidFill>
              <a:srgbClr val="BCDBD4"/>
            </a:solidFill>
            <a:prstDash val="solid"/>
          </a:ln>
        </p:spPr>
      </p:sp>
      <p:sp>
        <p:nvSpPr>
          <p:cNvPr id="38" name="Text 11">
            <a:extLst>
              <a:ext uri="{FF2B5EF4-FFF2-40B4-BE49-F238E27FC236}">
                <a16:creationId xmlns:a16="http://schemas.microsoft.com/office/drawing/2014/main" id="{442CBDC5-50CD-FD62-A3B0-AB17BA70EA9D}"/>
              </a:ext>
            </a:extLst>
          </p:cNvPr>
          <p:cNvSpPr/>
          <p:nvPr/>
        </p:nvSpPr>
        <p:spPr>
          <a:xfrm>
            <a:off x="4580573" y="4286845"/>
            <a:ext cx="250150" cy="374213"/>
          </a:xfrm>
          <a:prstGeom prst="rect">
            <a:avLst/>
          </a:prstGeom>
          <a:noFill/>
          <a:ln/>
        </p:spPr>
        <p:txBody>
          <a:bodyPr wrap="none" rtlCol="0" anchor="t"/>
          <a:lstStyle/>
          <a:p>
            <a:pPr marL="0" indent="0" algn="ctr">
              <a:lnSpc>
                <a:spcPts val="2948"/>
              </a:lnSpc>
              <a:buNone/>
            </a:pPr>
            <a:r>
              <a:rPr lang="en-US" sz="2358" b="1" dirty="0">
                <a:solidFill>
                  <a:srgbClr val="333F70"/>
                </a:solidFill>
                <a:latin typeface="Unbounded" pitchFamily="34" charset="0"/>
                <a:ea typeface="Unbounded" pitchFamily="34" charset="-122"/>
                <a:cs typeface="Unbounded" pitchFamily="34" charset="-120"/>
              </a:rPr>
              <a:t>2</a:t>
            </a:r>
            <a:endParaRPr lang="en-US" sz="2358" dirty="0"/>
          </a:p>
        </p:txBody>
      </p:sp>
      <p:sp>
        <p:nvSpPr>
          <p:cNvPr id="39" name="Text 12">
            <a:extLst>
              <a:ext uri="{FF2B5EF4-FFF2-40B4-BE49-F238E27FC236}">
                <a16:creationId xmlns:a16="http://schemas.microsoft.com/office/drawing/2014/main" id="{74F6AA03-0A2D-026C-EE54-AAAA52493E88}"/>
              </a:ext>
            </a:extLst>
          </p:cNvPr>
          <p:cNvSpPr/>
          <p:nvPr/>
        </p:nvSpPr>
        <p:spPr>
          <a:xfrm>
            <a:off x="5803702" y="4224457"/>
            <a:ext cx="5140881" cy="311944"/>
          </a:xfrm>
          <a:prstGeom prst="rect">
            <a:avLst/>
          </a:prstGeom>
          <a:noFill/>
          <a:ln/>
        </p:spPr>
        <p:txBody>
          <a:bodyPr wrap="none" rtlCol="0" anchor="t"/>
          <a:lstStyle/>
          <a:p>
            <a:pPr marL="0" indent="0" algn="l">
              <a:lnSpc>
                <a:spcPts val="2456"/>
              </a:lnSpc>
              <a:buNone/>
            </a:pPr>
            <a:r>
              <a:rPr lang="en-US" sz="1965" b="1" dirty="0">
                <a:solidFill>
                  <a:srgbClr val="333F70"/>
                </a:solidFill>
                <a:latin typeface="Unbounded" pitchFamily="34" charset="0"/>
                <a:ea typeface="Unbounded" pitchFamily="34" charset="-122"/>
                <a:cs typeface="Unbounded" pitchFamily="34" charset="-120"/>
              </a:rPr>
              <a:t>Activación manual</a:t>
            </a:r>
            <a:endParaRPr lang="en-US" sz="1965" dirty="0"/>
          </a:p>
        </p:txBody>
      </p:sp>
      <p:sp>
        <p:nvSpPr>
          <p:cNvPr id="40" name="Text 13">
            <a:extLst>
              <a:ext uri="{FF2B5EF4-FFF2-40B4-BE49-F238E27FC236}">
                <a16:creationId xmlns:a16="http://schemas.microsoft.com/office/drawing/2014/main" id="{A542CB0C-1A2E-3124-AF49-6FD345607529}"/>
              </a:ext>
            </a:extLst>
          </p:cNvPr>
          <p:cNvSpPr/>
          <p:nvPr/>
        </p:nvSpPr>
        <p:spPr>
          <a:xfrm>
            <a:off x="5803702" y="4656177"/>
            <a:ext cx="8078033" cy="898327"/>
          </a:xfrm>
          <a:prstGeom prst="rect">
            <a:avLst/>
          </a:prstGeom>
          <a:noFill/>
          <a:ln/>
        </p:spPr>
        <p:txBody>
          <a:bodyPr wrap="square" rtlCol="0" anchor="t"/>
          <a:lstStyle/>
          <a:p>
            <a:pPr marL="0" indent="0" algn="l">
              <a:lnSpc>
                <a:spcPts val="2358"/>
              </a:lnSpc>
              <a:buNone/>
            </a:pPr>
            <a:r>
              <a:rPr lang="en-US" sz="1572" dirty="0">
                <a:solidFill>
                  <a:srgbClr val="333F70"/>
                </a:solidFill>
                <a:latin typeface="Open Sans" pitchFamily="34" charset="0"/>
                <a:ea typeface="Open Sans" pitchFamily="34" charset="-122"/>
                <a:cs typeface="Open Sans" pitchFamily="34" charset="-120"/>
              </a:rPr>
              <a:t>Los clientes pueden activar manualmente el riego a través de la interfaz web según las condiciones ambientales y del suelo detectadas por los sensores.</a:t>
            </a:r>
            <a:endParaRPr lang="en-US" sz="1572" dirty="0"/>
          </a:p>
        </p:txBody>
      </p:sp>
      <p:sp>
        <p:nvSpPr>
          <p:cNvPr id="41" name="Shape 14">
            <a:extLst>
              <a:ext uri="{FF2B5EF4-FFF2-40B4-BE49-F238E27FC236}">
                <a16:creationId xmlns:a16="http://schemas.microsoft.com/office/drawing/2014/main" id="{959BCF29-541D-560A-B251-7B24586D90F8}"/>
              </a:ext>
            </a:extLst>
          </p:cNvPr>
          <p:cNvSpPr/>
          <p:nvPr/>
        </p:nvSpPr>
        <p:spPr>
          <a:xfrm>
            <a:off x="4930259" y="6382762"/>
            <a:ext cx="698659" cy="39886"/>
          </a:xfrm>
          <a:prstGeom prst="roundRect">
            <a:avLst>
              <a:gd name="adj" fmla="val 225244"/>
            </a:avLst>
          </a:prstGeom>
          <a:solidFill>
            <a:srgbClr val="BCDBD4"/>
          </a:solidFill>
          <a:ln/>
        </p:spPr>
      </p:sp>
      <p:sp>
        <p:nvSpPr>
          <p:cNvPr id="42" name="Shape 15">
            <a:extLst>
              <a:ext uri="{FF2B5EF4-FFF2-40B4-BE49-F238E27FC236}">
                <a16:creationId xmlns:a16="http://schemas.microsoft.com/office/drawing/2014/main" id="{3ACC670A-9783-7F17-9BC9-81E3794B00C0}"/>
              </a:ext>
            </a:extLst>
          </p:cNvPr>
          <p:cNvSpPr/>
          <p:nvPr/>
        </p:nvSpPr>
        <p:spPr>
          <a:xfrm>
            <a:off x="4481155" y="6178153"/>
            <a:ext cx="449104" cy="449104"/>
          </a:xfrm>
          <a:prstGeom prst="roundRect">
            <a:avLst>
              <a:gd name="adj" fmla="val 20004"/>
            </a:avLst>
          </a:prstGeom>
          <a:solidFill>
            <a:srgbClr val="D6F5EE"/>
          </a:solidFill>
          <a:ln w="7620">
            <a:solidFill>
              <a:srgbClr val="BCDBD4"/>
            </a:solidFill>
            <a:prstDash val="solid"/>
          </a:ln>
        </p:spPr>
      </p:sp>
      <p:sp>
        <p:nvSpPr>
          <p:cNvPr id="43" name="Text 16">
            <a:extLst>
              <a:ext uri="{FF2B5EF4-FFF2-40B4-BE49-F238E27FC236}">
                <a16:creationId xmlns:a16="http://schemas.microsoft.com/office/drawing/2014/main" id="{A53A2149-E8BD-91FF-C60D-B40AF853095A}"/>
              </a:ext>
            </a:extLst>
          </p:cNvPr>
          <p:cNvSpPr/>
          <p:nvPr/>
        </p:nvSpPr>
        <p:spPr>
          <a:xfrm>
            <a:off x="4579977" y="6215539"/>
            <a:ext cx="251341" cy="374213"/>
          </a:xfrm>
          <a:prstGeom prst="rect">
            <a:avLst/>
          </a:prstGeom>
          <a:noFill/>
          <a:ln/>
        </p:spPr>
        <p:txBody>
          <a:bodyPr wrap="none" rtlCol="0" anchor="t"/>
          <a:lstStyle/>
          <a:p>
            <a:pPr marL="0" indent="0" algn="ctr">
              <a:lnSpc>
                <a:spcPts val="2948"/>
              </a:lnSpc>
              <a:buNone/>
            </a:pPr>
            <a:r>
              <a:rPr lang="en-US" sz="2358" b="1" dirty="0">
                <a:solidFill>
                  <a:srgbClr val="333F70"/>
                </a:solidFill>
                <a:latin typeface="Unbounded" pitchFamily="34" charset="0"/>
                <a:ea typeface="Unbounded" pitchFamily="34" charset="-122"/>
                <a:cs typeface="Unbounded" pitchFamily="34" charset="-120"/>
              </a:rPr>
              <a:t>3</a:t>
            </a:r>
            <a:endParaRPr lang="en-US" sz="2358" dirty="0"/>
          </a:p>
        </p:txBody>
      </p:sp>
      <p:sp>
        <p:nvSpPr>
          <p:cNvPr id="44" name="Text 17">
            <a:extLst>
              <a:ext uri="{FF2B5EF4-FFF2-40B4-BE49-F238E27FC236}">
                <a16:creationId xmlns:a16="http://schemas.microsoft.com/office/drawing/2014/main" id="{37CBA4BE-B49E-6C0F-1BD0-723BC17D6AC9}"/>
              </a:ext>
            </a:extLst>
          </p:cNvPr>
          <p:cNvSpPr/>
          <p:nvPr/>
        </p:nvSpPr>
        <p:spPr>
          <a:xfrm>
            <a:off x="5803702" y="6153150"/>
            <a:ext cx="3768328" cy="311944"/>
          </a:xfrm>
          <a:prstGeom prst="rect">
            <a:avLst/>
          </a:prstGeom>
          <a:noFill/>
          <a:ln/>
        </p:spPr>
        <p:txBody>
          <a:bodyPr wrap="none" rtlCol="0" anchor="t"/>
          <a:lstStyle/>
          <a:p>
            <a:pPr marL="0" indent="0" algn="l">
              <a:lnSpc>
                <a:spcPts val="2456"/>
              </a:lnSpc>
              <a:buNone/>
            </a:pPr>
            <a:r>
              <a:rPr lang="es-ES" sz="1965" b="1" dirty="0">
                <a:solidFill>
                  <a:srgbClr val="333F70"/>
                </a:solidFill>
                <a:latin typeface="Unbounded" pitchFamily="34" charset="0"/>
                <a:ea typeface="Unbounded" pitchFamily="34" charset="-122"/>
                <a:cs typeface="Unbounded" pitchFamily="34" charset="-120"/>
              </a:rPr>
              <a:t>Registro</a:t>
            </a:r>
            <a:r>
              <a:rPr lang="en-US" sz="1965" b="1" dirty="0">
                <a:solidFill>
                  <a:srgbClr val="333F70"/>
                </a:solidFill>
                <a:latin typeface="Unbounded" pitchFamily="34" charset="0"/>
                <a:ea typeface="Unbounded" pitchFamily="34" charset="-122"/>
                <a:cs typeface="Unbounded" pitchFamily="34" charset="-120"/>
              </a:rPr>
              <a:t> de datos</a:t>
            </a:r>
            <a:endParaRPr lang="en-US" sz="1965" dirty="0"/>
          </a:p>
        </p:txBody>
      </p:sp>
      <p:sp>
        <p:nvSpPr>
          <p:cNvPr id="45" name="Text 18">
            <a:extLst>
              <a:ext uri="{FF2B5EF4-FFF2-40B4-BE49-F238E27FC236}">
                <a16:creationId xmlns:a16="http://schemas.microsoft.com/office/drawing/2014/main" id="{368AA078-38CE-709E-8DF7-7435918BA37E}"/>
              </a:ext>
            </a:extLst>
          </p:cNvPr>
          <p:cNvSpPr/>
          <p:nvPr/>
        </p:nvSpPr>
        <p:spPr>
          <a:xfrm>
            <a:off x="5803702" y="6584871"/>
            <a:ext cx="8078033" cy="898327"/>
          </a:xfrm>
          <a:prstGeom prst="rect">
            <a:avLst/>
          </a:prstGeom>
          <a:noFill/>
          <a:ln/>
        </p:spPr>
        <p:txBody>
          <a:bodyPr wrap="square" rtlCol="0" anchor="t"/>
          <a:lstStyle/>
          <a:p>
            <a:pPr marL="0" indent="0" algn="l">
              <a:lnSpc>
                <a:spcPts val="2358"/>
              </a:lnSpc>
              <a:buNone/>
            </a:pPr>
            <a:r>
              <a:rPr lang="en-US" sz="1572" dirty="0">
                <a:solidFill>
                  <a:srgbClr val="333F70"/>
                </a:solidFill>
                <a:latin typeface="Open Sans" pitchFamily="34" charset="0"/>
                <a:ea typeface="Open Sans" pitchFamily="34" charset="-122"/>
                <a:cs typeface="Open Sans" pitchFamily="34" charset="-120"/>
              </a:rPr>
              <a:t>El sistema cuenta con una base de </a:t>
            </a:r>
            <a:r>
              <a:rPr lang="es-ES" sz="1572" dirty="0">
                <a:solidFill>
                  <a:srgbClr val="333F70"/>
                </a:solidFill>
                <a:latin typeface="Open Sans" pitchFamily="34" charset="0"/>
                <a:ea typeface="Open Sans" pitchFamily="34" charset="-122"/>
                <a:cs typeface="Open Sans" pitchFamily="34" charset="-120"/>
              </a:rPr>
              <a:t>datos</a:t>
            </a:r>
            <a:r>
              <a:rPr lang="en-US" sz="1572" dirty="0">
                <a:solidFill>
                  <a:srgbClr val="333F70"/>
                </a:solidFill>
                <a:latin typeface="Open Sans" pitchFamily="34" charset="0"/>
                <a:ea typeface="Open Sans" pitchFamily="34" charset="-122"/>
                <a:cs typeface="Open Sans" pitchFamily="34" charset="-120"/>
              </a:rPr>
              <a:t> donde se almacena en una tabla de forma automática un registro de todos los datos de los sensores recibidos por el dispositivo Arduino.</a:t>
            </a:r>
            <a:endParaRPr lang="en-US" sz="15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9A087879-C0A1-5FC1-D18C-7DA8178DAA48}"/>
              </a:ext>
            </a:extLst>
          </p:cNvPr>
          <p:cNvSpPr/>
          <p:nvPr/>
        </p:nvSpPr>
        <p:spPr>
          <a:xfrm>
            <a:off x="2037875" y="655232"/>
            <a:ext cx="9784318" cy="915579"/>
          </a:xfrm>
          <a:prstGeom prst="rect">
            <a:avLst/>
          </a:prstGeom>
          <a:noFill/>
          <a:ln/>
        </p:spPr>
        <p:txBody>
          <a:bodyPr wrap="square" rtlCol="0" anchor="t"/>
          <a:lstStyle/>
          <a:p>
            <a:pPr marL="0" indent="0">
              <a:lnSpc>
                <a:spcPts val="5069"/>
              </a:lnSpc>
              <a:buNone/>
            </a:pPr>
            <a:r>
              <a:rPr lang="en-US" sz="4055" b="1" dirty="0">
                <a:solidFill>
                  <a:srgbClr val="333F70"/>
                </a:solidFill>
                <a:latin typeface="Unbounded" pitchFamily="34" charset="0"/>
                <a:ea typeface="Unbounded" pitchFamily="34" charset="-122"/>
                <a:cs typeface="Unbounded" pitchFamily="34" charset="-120"/>
              </a:rPr>
              <a:t>Servicios adicionales de la web</a:t>
            </a:r>
            <a:endParaRPr lang="en-US" sz="4055" dirty="0"/>
          </a:p>
        </p:txBody>
      </p:sp>
      <p:pic>
        <p:nvPicPr>
          <p:cNvPr id="3" name="Image 0" descr="preencoded.png">
            <a:extLst>
              <a:ext uri="{FF2B5EF4-FFF2-40B4-BE49-F238E27FC236}">
                <a16:creationId xmlns:a16="http://schemas.microsoft.com/office/drawing/2014/main" id="{38AE048C-FAFC-162D-6244-7F080AB4EFCD}"/>
              </a:ext>
            </a:extLst>
          </p:cNvPr>
          <p:cNvPicPr>
            <a:picLocks noChangeAspect="1"/>
          </p:cNvPicPr>
          <p:nvPr/>
        </p:nvPicPr>
        <p:blipFill>
          <a:blip r:embed="rId2"/>
          <a:stretch>
            <a:fillRect/>
          </a:stretch>
        </p:blipFill>
        <p:spPr>
          <a:xfrm>
            <a:off x="2037875" y="1886012"/>
            <a:ext cx="3270502" cy="2021282"/>
          </a:xfrm>
          <a:prstGeom prst="rect">
            <a:avLst/>
          </a:prstGeom>
        </p:spPr>
      </p:pic>
      <p:sp>
        <p:nvSpPr>
          <p:cNvPr id="4" name="Text 3">
            <a:extLst>
              <a:ext uri="{FF2B5EF4-FFF2-40B4-BE49-F238E27FC236}">
                <a16:creationId xmlns:a16="http://schemas.microsoft.com/office/drawing/2014/main" id="{E071B9A5-D72B-4A06-04BA-C99C8A0D92DE}"/>
              </a:ext>
            </a:extLst>
          </p:cNvPr>
          <p:cNvSpPr/>
          <p:nvPr/>
        </p:nvSpPr>
        <p:spPr>
          <a:xfrm>
            <a:off x="2037876" y="4322307"/>
            <a:ext cx="3270502" cy="767238"/>
          </a:xfrm>
          <a:prstGeom prst="rect">
            <a:avLst/>
          </a:prstGeom>
          <a:noFill/>
          <a:ln/>
        </p:spPr>
        <p:txBody>
          <a:bodyPr wrap="square" rtlCol="0" anchor="t"/>
          <a:lstStyle/>
          <a:p>
            <a:pPr marL="0" indent="0" algn="l">
              <a:lnSpc>
                <a:spcPts val="2534"/>
              </a:lnSpc>
              <a:buNone/>
            </a:pPr>
            <a:r>
              <a:rPr lang="en-US" sz="2027" b="1" dirty="0">
                <a:solidFill>
                  <a:srgbClr val="333F70"/>
                </a:solidFill>
                <a:latin typeface="Unbounded" pitchFamily="34" charset="0"/>
                <a:ea typeface="Unbounded" pitchFamily="34" charset="-122"/>
                <a:cs typeface="Unbounded" pitchFamily="34" charset="-120"/>
              </a:rPr>
              <a:t>Gráficos de Temperatura y Humedad</a:t>
            </a:r>
            <a:endParaRPr lang="en-US" sz="2027" dirty="0"/>
          </a:p>
        </p:txBody>
      </p:sp>
      <p:sp>
        <p:nvSpPr>
          <p:cNvPr id="5" name="Text 4">
            <a:extLst>
              <a:ext uri="{FF2B5EF4-FFF2-40B4-BE49-F238E27FC236}">
                <a16:creationId xmlns:a16="http://schemas.microsoft.com/office/drawing/2014/main" id="{1ED8DDB8-38F7-8D3D-3B44-63784601E1A4}"/>
              </a:ext>
            </a:extLst>
          </p:cNvPr>
          <p:cNvSpPr/>
          <p:nvPr/>
        </p:nvSpPr>
        <p:spPr>
          <a:xfrm>
            <a:off x="2037876" y="5089545"/>
            <a:ext cx="3270502" cy="2484596"/>
          </a:xfrm>
          <a:prstGeom prst="rect">
            <a:avLst/>
          </a:prstGeom>
          <a:noFill/>
          <a:ln/>
        </p:spPr>
        <p:txBody>
          <a:bodyPr wrap="square" rtlCol="0" anchor="t"/>
          <a:lstStyle/>
          <a:p>
            <a:pPr marL="0" indent="0" algn="l">
              <a:lnSpc>
                <a:spcPts val="2433"/>
              </a:lnSpc>
              <a:buNone/>
            </a:pPr>
            <a:r>
              <a:rPr lang="en-US" sz="1622" dirty="0">
                <a:solidFill>
                  <a:srgbClr val="333F70"/>
                </a:solidFill>
                <a:latin typeface="Open Sans" pitchFamily="34" charset="0"/>
                <a:ea typeface="Open Sans" pitchFamily="34" charset="-122"/>
                <a:cs typeface="Open Sans" pitchFamily="34" charset="-120"/>
              </a:rPr>
              <a:t>Los datos recopilados de los sensores de temperatura y humedad se presentan en gráficos interactivos que permiten a los usuarios visualizar tendencias y patrones a lo largo del tiempo.</a:t>
            </a:r>
            <a:endParaRPr lang="en-US" sz="1622" dirty="0"/>
          </a:p>
        </p:txBody>
      </p:sp>
      <p:pic>
        <p:nvPicPr>
          <p:cNvPr id="9" name="Image 2" descr="preencoded.png">
            <a:extLst>
              <a:ext uri="{FF2B5EF4-FFF2-40B4-BE49-F238E27FC236}">
                <a16:creationId xmlns:a16="http://schemas.microsoft.com/office/drawing/2014/main" id="{3C73B509-3933-8D6F-25BE-B4CF16464EB9}"/>
              </a:ext>
            </a:extLst>
          </p:cNvPr>
          <p:cNvPicPr>
            <a:picLocks noChangeAspect="1"/>
          </p:cNvPicPr>
          <p:nvPr/>
        </p:nvPicPr>
        <p:blipFill>
          <a:blip r:embed="rId3"/>
          <a:stretch>
            <a:fillRect/>
          </a:stretch>
        </p:blipFill>
        <p:spPr>
          <a:xfrm>
            <a:off x="9296282" y="1886084"/>
            <a:ext cx="3296007" cy="2036966"/>
          </a:xfrm>
          <a:prstGeom prst="rect">
            <a:avLst/>
          </a:prstGeom>
        </p:spPr>
      </p:pic>
      <p:sp>
        <p:nvSpPr>
          <p:cNvPr id="10" name="Text 7">
            <a:extLst>
              <a:ext uri="{FF2B5EF4-FFF2-40B4-BE49-F238E27FC236}">
                <a16:creationId xmlns:a16="http://schemas.microsoft.com/office/drawing/2014/main" id="{7AC742B7-FACE-EDE5-2E1F-799D16068C13}"/>
              </a:ext>
            </a:extLst>
          </p:cNvPr>
          <p:cNvSpPr/>
          <p:nvPr/>
        </p:nvSpPr>
        <p:spPr>
          <a:xfrm>
            <a:off x="9296283" y="4322534"/>
            <a:ext cx="3270502" cy="643652"/>
          </a:xfrm>
          <a:prstGeom prst="rect">
            <a:avLst/>
          </a:prstGeom>
          <a:noFill/>
          <a:ln/>
        </p:spPr>
        <p:txBody>
          <a:bodyPr wrap="square" rtlCol="0" anchor="t"/>
          <a:lstStyle/>
          <a:p>
            <a:pPr marL="0" indent="0" algn="l">
              <a:lnSpc>
                <a:spcPts val="2534"/>
              </a:lnSpc>
              <a:buNone/>
            </a:pPr>
            <a:r>
              <a:rPr lang="en-US" sz="2027" b="1" dirty="0">
                <a:solidFill>
                  <a:srgbClr val="333F70"/>
                </a:solidFill>
                <a:latin typeface="Unbounded" pitchFamily="34" charset="0"/>
                <a:ea typeface="Unbounded" pitchFamily="34" charset="-122"/>
                <a:cs typeface="Unbounded" pitchFamily="34" charset="-120"/>
              </a:rPr>
              <a:t>Registro de Datos</a:t>
            </a:r>
            <a:endParaRPr lang="en-US" sz="2027" dirty="0"/>
          </a:p>
        </p:txBody>
      </p:sp>
      <p:sp>
        <p:nvSpPr>
          <p:cNvPr id="11" name="Text 8">
            <a:extLst>
              <a:ext uri="{FF2B5EF4-FFF2-40B4-BE49-F238E27FC236}">
                <a16:creationId xmlns:a16="http://schemas.microsoft.com/office/drawing/2014/main" id="{FB15C10C-3841-D501-508D-AC1FAEA8E62D}"/>
              </a:ext>
            </a:extLst>
          </p:cNvPr>
          <p:cNvSpPr/>
          <p:nvPr/>
        </p:nvSpPr>
        <p:spPr>
          <a:xfrm>
            <a:off x="9296283" y="5089771"/>
            <a:ext cx="3270502" cy="2484595"/>
          </a:xfrm>
          <a:prstGeom prst="rect">
            <a:avLst/>
          </a:prstGeom>
          <a:noFill/>
          <a:ln/>
        </p:spPr>
        <p:txBody>
          <a:bodyPr wrap="square" rtlCol="0" anchor="t"/>
          <a:lstStyle/>
          <a:p>
            <a:pPr marL="0" indent="0" algn="l">
              <a:lnSpc>
                <a:spcPts val="2433"/>
              </a:lnSpc>
              <a:buNone/>
            </a:pPr>
            <a:r>
              <a:rPr lang="en-US" sz="1622" dirty="0">
                <a:solidFill>
                  <a:srgbClr val="333F70"/>
                </a:solidFill>
                <a:latin typeface="Open Sans" pitchFamily="34" charset="0"/>
                <a:ea typeface="Open Sans" pitchFamily="34" charset="-122"/>
                <a:cs typeface="Open Sans" pitchFamily="34" charset="-120"/>
              </a:rPr>
              <a:t>Todos los datos recopilados por los sensores se almacenan de manera organizada en una base de datos, permitiendo a los usuarios consultar y analizar el historial de forma sencilla.</a:t>
            </a:r>
            <a:endParaRPr lang="en-US" sz="1622" dirty="0"/>
          </a:p>
        </p:txBody>
      </p:sp>
      <p:pic>
        <p:nvPicPr>
          <p:cNvPr id="12" name="Image 1" descr="preencoded.png">
            <a:extLst>
              <a:ext uri="{FF2B5EF4-FFF2-40B4-BE49-F238E27FC236}">
                <a16:creationId xmlns:a16="http://schemas.microsoft.com/office/drawing/2014/main" id="{51CC49FA-BC5D-3668-0F1F-3E092CF98CBE}"/>
              </a:ext>
            </a:extLst>
          </p:cNvPr>
          <p:cNvPicPr>
            <a:picLocks noChangeAspect="1"/>
          </p:cNvPicPr>
          <p:nvPr/>
        </p:nvPicPr>
        <p:blipFill>
          <a:blip r:embed="rId4"/>
          <a:stretch>
            <a:fillRect/>
          </a:stretch>
        </p:blipFill>
        <p:spPr>
          <a:xfrm>
            <a:off x="5654237" y="1886012"/>
            <a:ext cx="3296007" cy="2037040"/>
          </a:xfrm>
          <a:prstGeom prst="rect">
            <a:avLst/>
          </a:prstGeom>
        </p:spPr>
      </p:pic>
      <p:sp>
        <p:nvSpPr>
          <p:cNvPr id="13" name="Text 5">
            <a:extLst>
              <a:ext uri="{FF2B5EF4-FFF2-40B4-BE49-F238E27FC236}">
                <a16:creationId xmlns:a16="http://schemas.microsoft.com/office/drawing/2014/main" id="{BAB67D2D-9EED-8A6A-D317-7A02D81225E8}"/>
              </a:ext>
            </a:extLst>
          </p:cNvPr>
          <p:cNvSpPr/>
          <p:nvPr/>
        </p:nvSpPr>
        <p:spPr>
          <a:xfrm>
            <a:off x="5654237" y="4326889"/>
            <a:ext cx="2797135" cy="758074"/>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Soporte técnico</a:t>
            </a:r>
            <a:endParaRPr lang="en-US" sz="2187" dirty="0"/>
          </a:p>
        </p:txBody>
      </p:sp>
      <p:sp>
        <p:nvSpPr>
          <p:cNvPr id="14" name="Text 6">
            <a:extLst>
              <a:ext uri="{FF2B5EF4-FFF2-40B4-BE49-F238E27FC236}">
                <a16:creationId xmlns:a16="http://schemas.microsoft.com/office/drawing/2014/main" id="{C2EAE968-7542-404B-DBA7-C701ACDBC6DB}"/>
              </a:ext>
            </a:extLst>
          </p:cNvPr>
          <p:cNvSpPr/>
          <p:nvPr/>
        </p:nvSpPr>
        <p:spPr>
          <a:xfrm>
            <a:off x="5667196" y="5089771"/>
            <a:ext cx="3296007" cy="233279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Proporcionamos asistencia técnica especializada para garantizar el correcto funcionamiento del sistema de riego automatizado, con actualizaciones y solución de problemas en tiempo real.</a:t>
            </a:r>
            <a:endParaRPr lang="en-US" sz="1750" dirty="0"/>
          </a:p>
        </p:txBody>
      </p:sp>
    </p:spTree>
    <p:extLst>
      <p:ext uri="{BB962C8B-B14F-4D97-AF65-F5344CB8AC3E}">
        <p14:creationId xmlns:p14="http://schemas.microsoft.com/office/powerpoint/2010/main" val="12692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F52D363-74A3-07AB-47A7-2EC29E48A030}"/>
              </a:ext>
            </a:extLst>
          </p:cNvPr>
          <p:cNvPicPr>
            <a:picLocks noChangeAspect="1"/>
          </p:cNvPicPr>
          <p:nvPr/>
        </p:nvPicPr>
        <p:blipFill>
          <a:blip r:embed="rId2"/>
          <a:stretch>
            <a:fillRect/>
          </a:stretch>
        </p:blipFill>
        <p:spPr>
          <a:xfrm>
            <a:off x="9151620" y="0"/>
            <a:ext cx="5486400" cy="8229600"/>
          </a:xfrm>
          <a:prstGeom prst="rect">
            <a:avLst/>
          </a:prstGeom>
        </p:spPr>
      </p:pic>
      <p:sp>
        <p:nvSpPr>
          <p:cNvPr id="3" name="Text 2">
            <a:extLst>
              <a:ext uri="{FF2B5EF4-FFF2-40B4-BE49-F238E27FC236}">
                <a16:creationId xmlns:a16="http://schemas.microsoft.com/office/drawing/2014/main" id="{C99A0478-5BBC-72FC-8FC6-5AB7ADA8F00E}"/>
              </a:ext>
            </a:extLst>
          </p:cNvPr>
          <p:cNvSpPr/>
          <p:nvPr/>
        </p:nvSpPr>
        <p:spPr>
          <a:xfrm>
            <a:off x="833199" y="2767846"/>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Base de datos</a:t>
            </a:r>
            <a:endParaRPr lang="en-US" sz="4374" dirty="0"/>
          </a:p>
        </p:txBody>
      </p:sp>
      <p:sp>
        <p:nvSpPr>
          <p:cNvPr id="4" name="Text 3">
            <a:extLst>
              <a:ext uri="{FF2B5EF4-FFF2-40B4-BE49-F238E27FC236}">
                <a16:creationId xmlns:a16="http://schemas.microsoft.com/office/drawing/2014/main" id="{914D6C88-68DE-7E95-D79E-9F86EDE2CD5C}"/>
              </a:ext>
            </a:extLst>
          </p:cNvPr>
          <p:cNvSpPr/>
          <p:nvPr/>
        </p:nvSpPr>
        <p:spPr>
          <a:xfrm>
            <a:off x="833199" y="3795474"/>
            <a:ext cx="7477601" cy="1666280"/>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El sistema de riego automatizado de GreenTech Solutions cuenta con una base de datos robusta y segura que almacena información clave sobre los usuarios, los sensores y el historial del sistema. Esto permite realizar un seguimiento detallado del rendimiento y facilita futuras mejoras y actualizaciones.</a:t>
            </a:r>
            <a:endParaRPr lang="en-US" sz="1750" dirty="0"/>
          </a:p>
        </p:txBody>
      </p:sp>
    </p:spTree>
    <p:extLst>
      <p:ext uri="{BB962C8B-B14F-4D97-AF65-F5344CB8AC3E}">
        <p14:creationId xmlns:p14="http://schemas.microsoft.com/office/powerpoint/2010/main" val="99351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2732" y="0"/>
            <a:ext cx="14630400" cy="8229600"/>
          </a:xfrm>
          <a:prstGeom prst="rect">
            <a:avLst/>
          </a:prstGeom>
          <a:solidFill>
            <a:srgbClr val="FFFFFF"/>
          </a:solidFill>
          <a:ln/>
        </p:spPr>
        <p:txBody>
          <a:bodyPr/>
          <a:lstStyle/>
          <a:p>
            <a:endParaRPr lang="es-ES" dirty="0"/>
          </a:p>
        </p:txBody>
      </p:sp>
      <p:sp>
        <p:nvSpPr>
          <p:cNvPr id="4" name="Text 2"/>
          <p:cNvSpPr/>
          <p:nvPr/>
        </p:nvSpPr>
        <p:spPr>
          <a:xfrm>
            <a:off x="2037993" y="904191"/>
            <a:ext cx="7041839" cy="814738"/>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Diagrama de la base de datos</a:t>
            </a:r>
            <a:endParaRPr lang="en-US" sz="4374" dirty="0"/>
          </a:p>
        </p:txBody>
      </p:sp>
      <p:pic>
        <p:nvPicPr>
          <p:cNvPr id="6" name="Imagen 5">
            <a:extLst>
              <a:ext uri="{FF2B5EF4-FFF2-40B4-BE49-F238E27FC236}">
                <a16:creationId xmlns:a16="http://schemas.microsoft.com/office/drawing/2014/main" id="{502EBBA1-076A-C9AF-B9C3-B2195B103236}"/>
              </a:ext>
            </a:extLst>
          </p:cNvPr>
          <p:cNvPicPr>
            <a:picLocks noChangeAspect="1"/>
          </p:cNvPicPr>
          <p:nvPr/>
        </p:nvPicPr>
        <p:blipFill rotWithShape="1">
          <a:blip r:embed="rId3"/>
          <a:srcRect b="1201"/>
          <a:stretch/>
        </p:blipFill>
        <p:spPr>
          <a:xfrm>
            <a:off x="7430028" y="1975601"/>
            <a:ext cx="7200372" cy="5539122"/>
          </a:xfrm>
          <a:prstGeom prst="rect">
            <a:avLst/>
          </a:prstGeom>
        </p:spPr>
      </p:pic>
      <p:sp>
        <p:nvSpPr>
          <p:cNvPr id="7" name="Text 3">
            <a:extLst>
              <a:ext uri="{FF2B5EF4-FFF2-40B4-BE49-F238E27FC236}">
                <a16:creationId xmlns:a16="http://schemas.microsoft.com/office/drawing/2014/main" id="{D875D8AD-949D-55A3-0BD1-A04F70F33AE5}"/>
              </a:ext>
            </a:extLst>
          </p:cNvPr>
          <p:cNvSpPr/>
          <p:nvPr/>
        </p:nvSpPr>
        <p:spPr>
          <a:xfrm>
            <a:off x="2037993" y="2673048"/>
            <a:ext cx="4972407" cy="1080359"/>
          </a:xfrm>
          <a:prstGeom prst="rect">
            <a:avLst/>
          </a:prstGeom>
          <a:noFill/>
          <a:ln/>
        </p:spPr>
        <p:txBody>
          <a:bodyPr wrap="square" rtlCol="0" anchor="t"/>
          <a:lstStyle/>
          <a:p>
            <a:pPr marL="0" indent="0">
              <a:lnSpc>
                <a:spcPts val="2624"/>
              </a:lnSpc>
              <a:buNone/>
            </a:pPr>
            <a:r>
              <a:rPr lang="es-ES" sz="1750" dirty="0">
                <a:solidFill>
                  <a:srgbClr val="333F70"/>
                </a:solidFill>
                <a:latin typeface="Open Sans" pitchFamily="34" charset="0"/>
                <a:ea typeface="Open Sans" pitchFamily="34" charset="-122"/>
                <a:cs typeface="Open Sans" pitchFamily="34" charset="-120"/>
              </a:rPr>
              <a:t>El sistema utiliza una base de datos para almacenar información relevante. Las tablas incluidas son:</a:t>
            </a:r>
          </a:p>
        </p:txBody>
      </p:sp>
      <p:sp>
        <p:nvSpPr>
          <p:cNvPr id="5" name="Shape 5">
            <a:extLst>
              <a:ext uri="{FF2B5EF4-FFF2-40B4-BE49-F238E27FC236}">
                <a16:creationId xmlns:a16="http://schemas.microsoft.com/office/drawing/2014/main" id="{8C0E09CB-CB6A-F367-821C-7B2DE0DE4A13}"/>
              </a:ext>
            </a:extLst>
          </p:cNvPr>
          <p:cNvSpPr/>
          <p:nvPr/>
        </p:nvSpPr>
        <p:spPr>
          <a:xfrm>
            <a:off x="2032529" y="3819100"/>
            <a:ext cx="4972407" cy="614958"/>
          </a:xfrm>
          <a:prstGeom prst="rect">
            <a:avLst/>
          </a:prstGeom>
          <a:solidFill>
            <a:srgbClr val="FFFFFF">
              <a:alpha val="4000"/>
            </a:srgbClr>
          </a:solidFill>
          <a:ln/>
        </p:spPr>
      </p:sp>
      <p:sp>
        <p:nvSpPr>
          <p:cNvPr id="8" name="Text 6">
            <a:extLst>
              <a:ext uri="{FF2B5EF4-FFF2-40B4-BE49-F238E27FC236}">
                <a16:creationId xmlns:a16="http://schemas.microsoft.com/office/drawing/2014/main" id="{2568B9EB-57AB-29F6-724F-4E70F3593D9B}"/>
              </a:ext>
            </a:extLst>
          </p:cNvPr>
          <p:cNvSpPr/>
          <p:nvPr/>
        </p:nvSpPr>
        <p:spPr>
          <a:xfrm>
            <a:off x="2256128" y="3959951"/>
            <a:ext cx="1385706" cy="333256"/>
          </a:xfrm>
          <a:prstGeom prst="rect">
            <a:avLst/>
          </a:prstGeom>
          <a:noFill/>
          <a:ln/>
        </p:spPr>
        <p:txBody>
          <a:bodyPr wrap="non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users</a:t>
            </a:r>
            <a:endParaRPr lang="en-US" sz="1750" dirty="0"/>
          </a:p>
        </p:txBody>
      </p:sp>
      <p:sp>
        <p:nvSpPr>
          <p:cNvPr id="9" name="Text 7">
            <a:extLst>
              <a:ext uri="{FF2B5EF4-FFF2-40B4-BE49-F238E27FC236}">
                <a16:creationId xmlns:a16="http://schemas.microsoft.com/office/drawing/2014/main" id="{DC4A70E1-143D-0E4F-DB2F-60E3B5070EDB}"/>
              </a:ext>
            </a:extLst>
          </p:cNvPr>
          <p:cNvSpPr/>
          <p:nvPr/>
        </p:nvSpPr>
        <p:spPr>
          <a:xfrm>
            <a:off x="4952796" y="3959951"/>
            <a:ext cx="1842142" cy="333256"/>
          </a:xfrm>
          <a:prstGeom prst="rect">
            <a:avLst/>
          </a:prstGeom>
          <a:noFill/>
          <a:ln/>
        </p:spPr>
        <p:txBody>
          <a:bodyPr wrap="non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datos_sensores</a:t>
            </a:r>
            <a:endParaRPr lang="en-US" sz="1750" dirty="0"/>
          </a:p>
        </p:txBody>
      </p:sp>
      <p:sp>
        <p:nvSpPr>
          <p:cNvPr id="10" name="Shape 8">
            <a:extLst>
              <a:ext uri="{FF2B5EF4-FFF2-40B4-BE49-F238E27FC236}">
                <a16:creationId xmlns:a16="http://schemas.microsoft.com/office/drawing/2014/main" id="{12E097F7-9FB2-AA06-A213-A1E97A111AD7}"/>
              </a:ext>
            </a:extLst>
          </p:cNvPr>
          <p:cNvSpPr/>
          <p:nvPr/>
        </p:nvSpPr>
        <p:spPr>
          <a:xfrm>
            <a:off x="2035262" y="4434058"/>
            <a:ext cx="4972406" cy="614958"/>
          </a:xfrm>
          <a:prstGeom prst="rect">
            <a:avLst/>
          </a:prstGeom>
          <a:solidFill>
            <a:srgbClr val="000000">
              <a:alpha val="4000"/>
            </a:srgbClr>
          </a:solidFill>
          <a:ln/>
        </p:spPr>
      </p:sp>
      <p:sp>
        <p:nvSpPr>
          <p:cNvPr id="11" name="Text 9">
            <a:extLst>
              <a:ext uri="{FF2B5EF4-FFF2-40B4-BE49-F238E27FC236}">
                <a16:creationId xmlns:a16="http://schemas.microsoft.com/office/drawing/2014/main" id="{E852593E-613A-6BCB-6F3D-7345087222BC}"/>
              </a:ext>
            </a:extLst>
          </p:cNvPr>
          <p:cNvSpPr/>
          <p:nvPr/>
        </p:nvSpPr>
        <p:spPr>
          <a:xfrm>
            <a:off x="2257432" y="4574909"/>
            <a:ext cx="1384402" cy="333256"/>
          </a:xfrm>
          <a:prstGeom prst="rect">
            <a:avLst/>
          </a:prstGeom>
          <a:noFill/>
          <a:ln/>
        </p:spPr>
        <p:txBody>
          <a:bodyPr wrap="non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arduino</a:t>
            </a:r>
            <a:endParaRPr lang="en-US" sz="1750" dirty="0"/>
          </a:p>
        </p:txBody>
      </p:sp>
      <p:sp>
        <p:nvSpPr>
          <p:cNvPr id="12" name="Text 10">
            <a:extLst>
              <a:ext uri="{FF2B5EF4-FFF2-40B4-BE49-F238E27FC236}">
                <a16:creationId xmlns:a16="http://schemas.microsoft.com/office/drawing/2014/main" id="{F96BA4B0-3E4F-8450-CB8F-6770534C7C3E}"/>
              </a:ext>
            </a:extLst>
          </p:cNvPr>
          <p:cNvSpPr/>
          <p:nvPr/>
        </p:nvSpPr>
        <p:spPr>
          <a:xfrm>
            <a:off x="4952797" y="4574909"/>
            <a:ext cx="1842141" cy="333256"/>
          </a:xfrm>
          <a:prstGeom prst="rect">
            <a:avLst/>
          </a:prstGeom>
          <a:noFill/>
          <a:ln/>
        </p:spPr>
        <p:txBody>
          <a:bodyPr wrap="non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registros_riego</a:t>
            </a:r>
            <a:endParaRPr lang="en-US" sz="1750" dirty="0"/>
          </a:p>
        </p:txBody>
      </p:sp>
      <p:sp>
        <p:nvSpPr>
          <p:cNvPr id="13" name="Text 11">
            <a:extLst>
              <a:ext uri="{FF2B5EF4-FFF2-40B4-BE49-F238E27FC236}">
                <a16:creationId xmlns:a16="http://schemas.microsoft.com/office/drawing/2014/main" id="{F9F4DB76-4776-3D61-4BEE-6EB84141440B}"/>
              </a:ext>
            </a:extLst>
          </p:cNvPr>
          <p:cNvSpPr/>
          <p:nvPr/>
        </p:nvSpPr>
        <p:spPr>
          <a:xfrm>
            <a:off x="2032529" y="5526299"/>
            <a:ext cx="4972406" cy="154049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Estas tablas permiten organizar y gestionar los datos relacionados con los usuarios, los sensores utilizados, el controlador Arduino y los registros de riego.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804</Words>
  <Application>Microsoft Office PowerPoint</Application>
  <PresentationFormat>Personalizado</PresentationFormat>
  <Paragraphs>72</Paragraphs>
  <Slides>11</Slides>
  <Notes>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Open Sans</vt:lpstr>
      <vt:lpstr>Unbounded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practicas_2</cp:lastModifiedBy>
  <cp:revision>11</cp:revision>
  <dcterms:created xsi:type="dcterms:W3CDTF">2024-06-10T08:52:49Z</dcterms:created>
  <dcterms:modified xsi:type="dcterms:W3CDTF">2024-06-14T08:10:57Z</dcterms:modified>
</cp:coreProperties>
</file>